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56" r:id="rId2"/>
    <p:sldId id="457" r:id="rId3"/>
    <p:sldId id="458" r:id="rId4"/>
    <p:sldId id="459" r:id="rId5"/>
    <p:sldId id="448" r:id="rId6"/>
    <p:sldId id="449" r:id="rId7"/>
    <p:sldId id="461" r:id="rId8"/>
    <p:sldId id="451" r:id="rId9"/>
    <p:sldId id="446" r:id="rId10"/>
    <p:sldId id="470" r:id="rId11"/>
    <p:sldId id="471" r:id="rId12"/>
    <p:sldId id="444" r:id="rId13"/>
    <p:sldId id="439" r:id="rId14"/>
    <p:sldId id="441" r:id="rId15"/>
    <p:sldId id="443" r:id="rId16"/>
    <p:sldId id="416" r:id="rId17"/>
    <p:sldId id="417" r:id="rId18"/>
    <p:sldId id="434" r:id="rId19"/>
    <p:sldId id="435" r:id="rId20"/>
    <p:sldId id="418" r:id="rId21"/>
    <p:sldId id="419" r:id="rId22"/>
    <p:sldId id="420" r:id="rId23"/>
    <p:sldId id="421" r:id="rId24"/>
    <p:sldId id="455" r:id="rId25"/>
    <p:sldId id="428" r:id="rId26"/>
    <p:sldId id="462" r:id="rId27"/>
    <p:sldId id="463" r:id="rId28"/>
    <p:sldId id="464" r:id="rId29"/>
    <p:sldId id="472" r:id="rId30"/>
    <p:sldId id="473" r:id="rId31"/>
    <p:sldId id="468" r:id="rId32"/>
    <p:sldId id="432" r:id="rId33"/>
    <p:sldId id="433" r:id="rId34"/>
    <p:sldId id="430" r:id="rId35"/>
    <p:sldId id="427" r:id="rId36"/>
    <p:sldId id="456" r:id="rId37"/>
    <p:sldId id="453" r:id="rId38"/>
    <p:sldId id="447" r:id="rId39"/>
    <p:sldId id="474" r:id="rId40"/>
    <p:sldId id="469" r:id="rId41"/>
    <p:sldId id="467" r:id="rId42"/>
    <p:sldId id="422" r:id="rId43"/>
    <p:sldId id="423" r:id="rId44"/>
    <p:sldId id="305" r:id="rId45"/>
    <p:sldId id="394" r:id="rId46"/>
    <p:sldId id="395" r:id="rId47"/>
    <p:sldId id="406" r:id="rId48"/>
    <p:sldId id="407" r:id="rId49"/>
    <p:sldId id="408" r:id="rId50"/>
    <p:sldId id="397" r:id="rId51"/>
    <p:sldId id="398" r:id="rId52"/>
    <p:sldId id="399" r:id="rId53"/>
    <p:sldId id="400" r:id="rId54"/>
    <p:sldId id="401" r:id="rId55"/>
    <p:sldId id="402" r:id="rId56"/>
    <p:sldId id="403" r:id="rId57"/>
    <p:sldId id="404" r:id="rId58"/>
    <p:sldId id="436" r:id="rId59"/>
    <p:sldId id="410" r:id="rId60"/>
    <p:sldId id="429" r:id="rId61"/>
    <p:sldId id="393" r:id="rId62"/>
  </p:sldIdLst>
  <p:sldSz cx="10693400" cy="7561263"/>
  <p:notesSz cx="9945688" cy="6858000"/>
  <p:defaultTextStyle>
    <a:defPPr>
      <a:defRPr lang="sr-Latn-C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96888" indent="-396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95363" indent="-809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492250" indent="-1206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990725" indent="-1619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94660"/>
  </p:normalViewPr>
  <p:slideViewPr>
    <p:cSldViewPr>
      <p:cViewPr varScale="1">
        <p:scale>
          <a:sx n="105" d="100"/>
          <a:sy n="105" d="100"/>
        </p:scale>
        <p:origin x="1488" y="77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4164" y="0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6E6FC6A-9FC6-47C4-BEB5-BB37700682B2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54363" y="514350"/>
            <a:ext cx="363696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r-H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hr-H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4164" y="6513513"/>
            <a:ext cx="4309798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5D91F8A-810D-450C-A5A2-96ABC8296F4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77316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688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9536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9225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9072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r-HR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CC7EEB-CA7B-48AE-BC69-D7DA2236A5A8}" type="slidenum">
              <a:rPr lang="hr-H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314791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77660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62219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8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37023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9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87266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3253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13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427722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14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75263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555302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88720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17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227766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18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64569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19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82239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20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231138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21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099635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22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20389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23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321739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24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208587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25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249441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228634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33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201826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34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361946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1573563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205556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37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7231598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38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689314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r-HR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CC7EEB-CA7B-48AE-BC69-D7DA2236A5A8}" type="slidenum">
              <a:rPr lang="hr-H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084391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979792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43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677909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44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9554901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492967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887732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47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1756221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48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9403922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49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882028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50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8367422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2148668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70742418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53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7098634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54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0381160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2680695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2691438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57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96034611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58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0371996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59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93798867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60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6480902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61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34847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2348894"/>
            <a:ext cx="9089390" cy="162077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E7F4E-C145-42CC-9D9C-54598649B789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D5593-7EE1-408F-BC62-557C1AE48232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94859-D189-4616-B90D-94926F76E015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A4A72-3936-439F-BE83-D6342C334C5B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4858813"/>
            <a:ext cx="9089390" cy="1501751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8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6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92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7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447F5-DDAA-4EA7-93F9-49616A927CC8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22E7A-9C63-4CE3-8370-9FC251FC302E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9226" y="1764296"/>
            <a:ext cx="5123921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81370" y="1764296"/>
            <a:ext cx="5123921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3161A-CBF1-47F4-9260-D9C68BEF4724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5382-60BA-4BCE-96B2-1E7DE0F04FE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2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2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B0541-8694-413A-9D17-D3980B7E3801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6B0B0-A91A-4273-B367-1865C5BCDAC5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61ECA-F822-43EC-8EA5-AF66A7CDD83B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5BC98-4F01-4C97-A28F-A1381595EF61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77960-305A-444E-BF1F-CC4F48361CE6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5FEE4-27EF-420A-84FD-14A450F4153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301050"/>
            <a:ext cx="3518055" cy="128121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823" y="301052"/>
            <a:ext cx="5977907" cy="645332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0" y="1582266"/>
            <a:ext cx="3518055" cy="5172114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3CBC7-B108-4AD1-98BC-982C3F69DEFD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78F73-C446-4F6D-942A-33925A19E74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7845" indent="0">
              <a:buNone/>
              <a:defRPr sz="3000"/>
            </a:lvl2pPr>
            <a:lvl3pPr marL="995690" indent="0">
              <a:buNone/>
              <a:defRPr sz="2600"/>
            </a:lvl3pPr>
            <a:lvl4pPr marL="1493535" indent="0">
              <a:buNone/>
              <a:defRPr sz="2200"/>
            </a:lvl4pPr>
            <a:lvl5pPr marL="1991380" indent="0">
              <a:buNone/>
              <a:defRPr sz="2200"/>
            </a:lvl5pPr>
            <a:lvl6pPr marL="2489225" indent="0">
              <a:buNone/>
              <a:defRPr sz="2200"/>
            </a:lvl6pPr>
            <a:lvl7pPr marL="2987070" indent="0">
              <a:buNone/>
              <a:defRPr sz="2200"/>
            </a:lvl7pPr>
            <a:lvl8pPr marL="3484916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pPr lvl="0"/>
            <a:endParaRPr lang="hr-H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C43EC-54FC-48B6-915B-5756958EECE7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B96E3-4064-4391-A39E-2A098FF778C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BF1A4-142E-4FC4-8F3B-6342E8573569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2615B-4FDC-46CF-A0A3-08582F02B062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98774" y="302803"/>
            <a:ext cx="2606517" cy="645157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9226" y="302803"/>
            <a:ext cx="7641326" cy="645157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AFB28-64C7-4F5E-96D2-73DEF89A707E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8113C-81D8-49BB-B0CE-2CBA2F2E192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921369-7BE2-4492-8F65-4C2C47DD0B16}" type="datetimeFigureOut">
              <a:rPr lang="sr-Latn-CS"/>
              <a:pPr>
                <a:defRPr/>
              </a:pPr>
              <a:t>15.10.2026.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2838" y="7008813"/>
            <a:ext cx="3387725" cy="40163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2863" y="7008813"/>
            <a:ext cx="2495550" cy="40163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2BB1EF-C572-4D50-A3DE-7B545270C1DC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97845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9569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493535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99138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3063" indent="-37306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038" indent="-3111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600" indent="-2476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1488" indent="-2476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9963" indent="-2476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4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364" y="1476375"/>
            <a:ext cx="6119539" cy="15463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 bwMode="auto">
          <a:xfrm>
            <a:off x="954212" y="3276575"/>
            <a:ext cx="9145016" cy="771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hr-HR" sz="33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OBJEKTI</a:t>
            </a:r>
            <a:r>
              <a:rPr lang="en-US" sz="33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hr-HR" sz="33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INFRASTRUKTURE</a:t>
            </a:r>
          </a:p>
        </p:txBody>
      </p:sp>
    </p:spTree>
  </p:cSld>
  <p:clrMapOvr>
    <a:masterClrMapping/>
  </p:clrMapOvr>
  <p:transition spd="slow"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2551212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Rudanka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Doboj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767748"/>
            <a:ext cx="10368632" cy="58323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78" y="5004767"/>
            <a:ext cx="7566528" cy="2019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5014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" y="711200"/>
            <a:ext cx="10193292" cy="57337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6" y="4464509"/>
            <a:ext cx="4680520" cy="2763380"/>
          </a:xfrm>
          <a:prstGeom prst="rect">
            <a:avLst/>
          </a:prstGeom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2551212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Rudanka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Doboj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667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1404367"/>
            <a:ext cx="10101174" cy="5681911"/>
          </a:xfrm>
          <a:prstGeom prst="rect">
            <a:avLst/>
          </a:prstGeom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62124" y="113226"/>
            <a:ext cx="2551212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Rudanka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Doboj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8FEBB32-3D05-866E-7724-50092E2BD9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90" y="3276575"/>
            <a:ext cx="3656407" cy="2056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11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666180" y="180231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bs-Latn-BA" sz="1800">
                <a:latin typeface="Times New Roman" panose="02020603050405020304" pitchFamily="18" charset="0"/>
                <a:cs typeface="Times New Roman" panose="02020603050405020304" pitchFamily="18" charset="0"/>
              </a:rPr>
              <a:t>LUKA GAŽENICA – ZADAR</a:t>
            </a:r>
            <a:endParaRPr kumimoji="0" lang="hr-HR" sz="18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22" b="60002"/>
          <a:stretch/>
        </p:blipFill>
        <p:spPr>
          <a:xfrm>
            <a:off x="450156" y="972319"/>
            <a:ext cx="9939496" cy="6048672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DA6791C0-BBD6-4841-8C93-136589BC5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156" y="985070"/>
            <a:ext cx="4619650" cy="2408486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16F27DA3-A047-4722-B4BE-CD8B32C4E2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4892" y="4284687"/>
            <a:ext cx="1362075" cy="1238250"/>
          </a:xfrm>
          <a:prstGeom prst="rect">
            <a:avLst/>
          </a:prstGeom>
        </p:spPr>
      </p:pic>
      <p:sp>
        <p:nvSpPr>
          <p:cNvPr id="9" name="TekstniOkvir 8">
            <a:extLst>
              <a:ext uri="{FF2B5EF4-FFF2-40B4-BE49-F238E27FC236}">
                <a16:creationId xmlns:a16="http://schemas.microsoft.com/office/drawing/2014/main" id="{D06E4274-131B-40FB-888C-C3BD4482C892}"/>
              </a:ext>
            </a:extLst>
          </p:cNvPr>
          <p:cNvSpPr txBox="1"/>
          <p:nvPr/>
        </p:nvSpPr>
        <p:spPr bwMode="auto">
          <a:xfrm>
            <a:off x="2610396" y="3595965"/>
            <a:ext cx="53480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bs-Latn-B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LUKA GAŽENICA – ZADAR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667887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378148" y="324247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bs-Latn-BA" sz="1800">
                <a:latin typeface="Times New Roman" panose="02020603050405020304" pitchFamily="18" charset="0"/>
                <a:cs typeface="Times New Roman" panose="02020603050405020304" pitchFamily="18" charset="0"/>
              </a:rPr>
              <a:t>LUKA GAŽENICA – ZADAR</a:t>
            </a:r>
            <a:endParaRPr kumimoji="0" lang="hr-HR" sz="18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E6EBA38B-D26B-4FA0-92D7-F064C1DA3F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04" y="5021659"/>
            <a:ext cx="1362075" cy="1238250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BBD7B844-52E2-4E68-AF03-994C42457D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030" y="3006947"/>
            <a:ext cx="7520121" cy="4230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2FA7B501-F79D-491A-A89B-C9746690CF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907" y="756295"/>
            <a:ext cx="4745654" cy="3433847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AD7E8ED2-421F-4181-92D9-91C0B760CC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9041" y="1115559"/>
            <a:ext cx="5371285" cy="271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447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FCCB0-A3B2-4796-B1FB-A64826819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375" y="82362"/>
            <a:ext cx="3515886" cy="935195"/>
          </a:xfrm>
        </p:spPr>
        <p:txBody>
          <a:bodyPr/>
          <a:lstStyle/>
          <a:p>
            <a:r>
              <a:rPr lang="bs-Latn-B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LUKA GAŽENICA – ZADAR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1DB6B-9A9A-41FC-98F5-540880302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C1D924-0013-4A4A-8DE6-2FDF021C38B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E45484-ADB8-4713-AA3D-FF0D09721B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0B74C4-D904-4820-9AF5-93B6D955EDE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bs-Latn-BA"/>
          </a:p>
        </p:txBody>
      </p:sp>
      <p:pic>
        <p:nvPicPr>
          <p:cNvPr id="2050" name="Picture 2" descr="Lučki kapetan odgovara Bulju: Gaženica ne mora imati pročistač za otpadne vode">
            <a:extLst>
              <a:ext uri="{FF2B5EF4-FFF2-40B4-BE49-F238E27FC236}">
                <a16:creationId xmlns:a16="http://schemas.microsoft.com/office/drawing/2014/main" id="{97C66296-9010-4CE1-8902-4B2981C1B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69" y="1404367"/>
            <a:ext cx="9288780" cy="522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7CF6907-B1BF-4A84-BBDB-9C6B81E69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9614" y="4318797"/>
            <a:ext cx="3929116" cy="2614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FE3DA9FA-2AA3-41A1-8B41-7D1DFF179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587" y="2812657"/>
            <a:ext cx="2177785" cy="4120789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F2E5F2FD-FFC5-4FCD-8D53-E16EC11E81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7370" y="117959"/>
            <a:ext cx="1362075" cy="123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821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666180" y="209456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Lučko pristanište – Stinica, Senj (HR)</a:t>
            </a:r>
            <a:endParaRPr kumimoji="0" lang="hr-HR" sz="18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36" y="2240721"/>
            <a:ext cx="9891527" cy="48482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E25FDA-F467-4577-BE62-F354A837F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2724" y="1162422"/>
            <a:ext cx="4291202" cy="20882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AF3853-BC15-4CCC-D093-4708DBFB1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188" y="759393"/>
            <a:ext cx="4020858" cy="300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180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Mostovski nosači - Ulcinj, CRNA GORA</a:t>
            </a:r>
            <a:endParaRPr kumimoji="0" lang="hr-HR" sz="18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" y="1116335"/>
            <a:ext cx="9970816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2921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DF610E9-5580-1768-C591-73695CC5A7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6" y="368805"/>
            <a:ext cx="4752528" cy="66078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FD4BCC-64D3-4AB2-8DD2-287EACABB0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676" y="2547905"/>
            <a:ext cx="5229140" cy="44287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8275C5B-704B-9BC2-2938-B7230587243F}"/>
              </a:ext>
            </a:extLst>
          </p:cNvPr>
          <p:cNvSpPr txBox="1"/>
          <p:nvPr/>
        </p:nvSpPr>
        <p:spPr bwMode="auto">
          <a:xfrm>
            <a:off x="8299028" y="1044327"/>
            <a:ext cx="187220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MOST - FOJNICA</a:t>
            </a:r>
            <a:endParaRPr kumimoji="0" lang="hr-HR" sz="16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93F145E-3E99-48CC-AE18-623FE7E2BB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2958" y="794376"/>
            <a:ext cx="2592288" cy="83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92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585339C-FB68-5B7C-E6E0-2E38F05F93C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2801" y="1188343"/>
            <a:ext cx="10147798" cy="5039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07AAF0-C5BA-C6BB-5A08-80CF1F6D5C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233893"/>
            <a:ext cx="2957348" cy="33843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075D22A-9A94-7F28-3A05-9DE19AA7CD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00" y="5076775"/>
            <a:ext cx="3154352" cy="210526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654FF75-7310-AC28-4520-106468DB64D2}"/>
              </a:ext>
            </a:extLst>
          </p:cNvPr>
          <p:cNvSpPr txBox="1"/>
          <p:nvPr/>
        </p:nvSpPr>
        <p:spPr bwMode="auto">
          <a:xfrm>
            <a:off x="4914652" y="252239"/>
            <a:ext cx="19442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MOST - FOJNICA</a:t>
            </a:r>
            <a:endParaRPr kumimoji="0" lang="hr-HR" sz="16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175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Mostovski nosači - Ulcinj, CRNA GORA</a:t>
            </a:r>
            <a:endParaRPr kumimoji="0" lang="hr-HR" sz="18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90" y="960475"/>
            <a:ext cx="10027220" cy="5640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7EFEB5CE-4203-443E-8CC1-E56C45D53E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96" y="3987528"/>
            <a:ext cx="1646363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0615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162124" y="103985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Pješački most - Tuzla,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94" y="1476375"/>
            <a:ext cx="10122612" cy="56939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F12794-35A2-C65B-E5A0-93895A99AF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8" y="612279"/>
            <a:ext cx="5555878" cy="4021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675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480" y="756295"/>
            <a:ext cx="4992554" cy="28083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368" y="4068663"/>
            <a:ext cx="4992554" cy="28083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124" y="756295"/>
            <a:ext cx="5021480" cy="28254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91"/>
          <a:stretch/>
        </p:blipFill>
        <p:spPr>
          <a:xfrm>
            <a:off x="162124" y="4015114"/>
            <a:ext cx="5021480" cy="286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729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Mostovski nosač - Bijela kod Brčkog,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85" y="864306"/>
            <a:ext cx="9345038" cy="52565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748" y="4428703"/>
            <a:ext cx="4608512" cy="2592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5569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\\192.168.103.6\kompanija\MARKETING\ZA ODRADITI\WEB\MAHOVLJANI - PETLJA\1\DSC_04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915" y="790026"/>
            <a:ext cx="9358379" cy="6216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Nadvožnjak, Mahovljani - Banjaluka,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5" name="Picture 9" descr="\\192.168.103.6\kompanija\MARKETING\ZA ODRADITI\WEB\MAHOVLJANI - PETLJA\DSC_0354.jpg"/>
          <p:cNvPicPr>
            <a:picLocks noChangeAspect="1" noChangeArrowheads="1"/>
          </p:cNvPicPr>
          <p:nvPr/>
        </p:nvPicPr>
        <p:blipFill>
          <a:blip r:embed="rId3" cstate="print"/>
          <a:srcRect t="18965"/>
          <a:stretch>
            <a:fillRect/>
          </a:stretch>
        </p:blipFill>
        <p:spPr bwMode="auto">
          <a:xfrm>
            <a:off x="87891" y="780235"/>
            <a:ext cx="10616659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2" name="Picture 6" descr="\\192.168.103.6\kompanija\MARKETING\ZA ODRADITI\WEB\MAHOVLJANI - PETLJA\DSC_03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535" y="4852201"/>
            <a:ext cx="3121025" cy="2073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19" name="Picture 3" descr="\\192.168.103.6\kompanija\MARKETING\ZA ODRADITI\WEB\MAHOVLJANI - PETLJA\DSC_03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40649" y="4852201"/>
            <a:ext cx="3121025" cy="2073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1" name="Picture 5" descr="\\192.168.103.6\kompanija\MARKETING\ZA ODRADITI\WEB\MAHOVLJANI - PETLJA\DSC_036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46502" y="4852201"/>
            <a:ext cx="3121025" cy="2073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450156" y="332453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Mahovljanska petlja - Banjaluka,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\\VS2\File_share\02 SIRBEGOVIC INZENJERING\02 MARKETING\02 PROJEKTNI BIRO\A BIRO\PREZENTACIJE\INFRASTRUKTURNI\ZA PREZENTACIJU\MAHOVLJANI\Mahovljanska_petlja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21"/>
          <a:stretch/>
        </p:blipFill>
        <p:spPr bwMode="auto">
          <a:xfrm>
            <a:off x="450156" y="1044327"/>
            <a:ext cx="9721080" cy="5944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309C41F8-1C48-41C6-AFB2-D01805F24A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0876" y="1260351"/>
            <a:ext cx="3060948" cy="211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841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450156" y="332453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Mahovljanska petlja - Banjaluka,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\\VS2\File_share\02 SIRBEGOVIC INZENJERING\02 MARKETING\02 PROJEKTNI BIRO\A BIRO\PREZENTACIJE\INFRASTRUKTURNI\ZA PREZENTACIJU\MAHOVLJANI\Mahovljanska_petlja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66"/>
          <a:stretch/>
        </p:blipFill>
        <p:spPr bwMode="auto">
          <a:xfrm>
            <a:off x="440364" y="1980431"/>
            <a:ext cx="8665226" cy="4928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B786EBFC-57BB-407A-BB80-64799FB129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8668" y="1116335"/>
            <a:ext cx="5353390" cy="384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0378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140804 089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58268" y="2124447"/>
            <a:ext cx="9773772" cy="40569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22164" y="180231"/>
            <a:ext cx="6203950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PODI1 i PODI2 - Zagreb – Split autoput, Split, Hrvatska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Serverhp\SIRBEGOVIC GRUPA\1. SIRBEGOVIC\4. PROJEKTNI BIRO\53 PREZENTACIJA\OBJEKTI PO NAMJENI\INFRASTRUKTURNI\gradjevine uz autoceste HRVATSKA\NADVOZNJAK - ZALUZANI\DSC_0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916" y="780235"/>
            <a:ext cx="9360000" cy="6216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Nadvožnjak, Zalužani - Banjaluka,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Slika 1">
            <a:extLst>
              <a:ext uri="{FF2B5EF4-FFF2-40B4-BE49-F238E27FC236}">
                <a16:creationId xmlns:a16="http://schemas.microsoft.com/office/drawing/2014/main" id="{2E8D5D99-7474-4E91-A693-A608499EE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6980" y="972319"/>
            <a:ext cx="2601133" cy="205243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Serverhp\SIRBEGOVIC GRUPA\1. SIRBEGOVIC\4. PROJEKTNI BIRO\53 PREZENTACIJA\OBJEKTI PO NAMJENI\INFRASTRUKTURNI\gradjevine uz autoceste HRVATSKA\NADVOZNJAK - ZALUZANI\DSC_0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500" y="652745"/>
            <a:ext cx="9716400" cy="6453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Slika 1">
            <a:extLst>
              <a:ext uri="{FF2B5EF4-FFF2-40B4-BE49-F238E27FC236}">
                <a16:creationId xmlns:a16="http://schemas.microsoft.com/office/drawing/2014/main" id="{16C7C1B2-ADAF-48BD-BAA1-ECE3245B2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4492" y="4350273"/>
            <a:ext cx="3678412" cy="2755681"/>
          </a:xfrm>
          <a:prstGeom prst="rect">
            <a:avLst/>
          </a:prstGeom>
        </p:spPr>
      </p:pic>
      <p:sp>
        <p:nvSpPr>
          <p:cNvPr id="3" name="Pravokutnik 2">
            <a:extLst>
              <a:ext uri="{FF2B5EF4-FFF2-40B4-BE49-F238E27FC236}">
                <a16:creationId xmlns:a16="http://schemas.microsoft.com/office/drawing/2014/main" id="{E9AAC452-496A-48FC-89FA-B4F663C7E334}"/>
              </a:ext>
            </a:extLst>
          </p:cNvPr>
          <p:cNvSpPr/>
          <p:nvPr/>
        </p:nvSpPr>
        <p:spPr>
          <a:xfrm>
            <a:off x="306140" y="85977"/>
            <a:ext cx="4095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Nadvožnjak, </a:t>
            </a:r>
            <a:r>
              <a:rPr lang="hr-H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Zalužani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Banjaluka,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\\Serverhp\SIRBEGOVIC GRUPA\1. SIRBEGOVIC\4. PROJEKTNI BIRO\53 PREZENTACIJA\OBJEKTI PO NAMJENI\INFRASTRUKTURNI\gradjevine uz autoceste HRVATSKA\NADVOZNJAK - ZALUZANI\DSC_0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916" y="4137821"/>
            <a:ext cx="4607348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\\Serverhp\SIRBEGOVIC GRUPA\1. SIRBEGOVIC\4. PROJEKTNI BIRO\53 PREZENTACIJA\OBJEKTI PO NAMJENI\INFRASTRUKTURNI\gradjevine uz autoceste HRVATSKA\NADVOZNJAK - ZALUZANI\DSC_00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7136" y="4137821"/>
            <a:ext cx="4607348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\\Serverhp\SIRBEGOVIC GRUPA\1. SIRBEGOVIC\4. PROJEKTNI BIRO\53 PREZENTACIJA\OBJEKTI PO NAMJENI\INFRASTRUKTURNI\gradjevine uz autoceste HRVATSKA\NADVOZNJAK - ZALUZANI\DSC_00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1014" y="780235"/>
            <a:ext cx="4607348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\\Serverhp\SIRBEGOVIC GRUPA\1. SIRBEGOVIC\4. PROJEKTNI BIRO\53 PREZENTACIJA\OBJEKTI PO NAMJENI\INFRASTRUKTURNI\gradjevine uz autoceste HRVATSKA\NADVOZNJAK - ZALUZANI\DSC_00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7478" y="637359"/>
            <a:ext cx="4607348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VS2\File_share\02 SIRBEGOVIC INZENJERING\02 MARKETING\02 PROJEKTNI BIRO\A BIRO\PREZENTACIJE\INFRASTRUKTURNI\ZA PREZENTACIJU\MOST MILICI\image-392626877b40fd767fc8f97676cabf2e31777da5817e03e453aecce80656b6fb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51" y="1116335"/>
            <a:ext cx="9720000" cy="546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33766" y="333374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u Milićima - BiH 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9114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VS2\File_share\02 SIRBEGOVIC INZENJERING\02 MARKETING\02 PROJEKTNI BIRO\A BIRO\PREZENTACIJE\INFRASTRUKTURNI\ZA PREZENTACIJU\MOST MILICI\image-a64ca3933662d3001c00a9bc3a2522bf3405164a577ff3650c596965d11b0bd5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61" y="1188343"/>
            <a:ext cx="9720000" cy="546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666180" y="527595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u Milićima - BiH 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874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2B9FCF-D8D4-4241-8AC9-BC24BE821E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47" y="1188343"/>
            <a:ext cx="10002906" cy="57236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435360-413F-4405-9B6E-DCFFF225F35C}"/>
              </a:ext>
            </a:extLst>
          </p:cNvPr>
          <p:cNvSpPr txBox="1"/>
          <p:nvPr/>
        </p:nvSpPr>
        <p:spPr bwMode="auto">
          <a:xfrm>
            <a:off x="594172" y="649225"/>
            <a:ext cx="53453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PETROVO – ORAHOVICA - DONACIJA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4141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D6E7C8-E5AE-4856-A815-D3F9396508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380" y="468263"/>
            <a:ext cx="4846329" cy="33843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1CE62E-45EC-4643-9460-718EC6073E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42" y="4140671"/>
            <a:ext cx="9486915" cy="280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7672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35B26F-94AF-4C2C-93CD-38BD690CC4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548" y="2484487"/>
            <a:ext cx="6480720" cy="22369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832F54-9963-4166-B96F-8FAF4C222B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468263"/>
            <a:ext cx="3911145" cy="61723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06505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DD9D97-6DDF-31B9-1134-821EF54595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1620391"/>
            <a:ext cx="10171236" cy="55440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00C7EB-950F-F53A-A38B-4A39E6986AE7}"/>
              </a:ext>
            </a:extLst>
          </p:cNvPr>
          <p:cNvSpPr txBox="1"/>
          <p:nvPr/>
        </p:nvSpPr>
        <p:spPr bwMode="auto">
          <a:xfrm>
            <a:off x="378148" y="252239"/>
            <a:ext cx="53485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KONJIC – DONACIJA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C6F263-EA18-1094-7500-D3678BBC5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956" y="900311"/>
            <a:ext cx="2806535" cy="364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9630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5E794E-524E-D141-5E33-AE83F0ADF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407958"/>
            <a:ext cx="5235269" cy="33831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8B47A3-AA6F-3F91-F9C9-FAF1D2941E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00" y="2916535"/>
            <a:ext cx="7001136" cy="41049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80829EB-CC21-CA35-485C-16A37FF95BCF}"/>
              </a:ext>
            </a:extLst>
          </p:cNvPr>
          <p:cNvSpPr txBox="1"/>
          <p:nvPr/>
        </p:nvSpPr>
        <p:spPr bwMode="auto">
          <a:xfrm>
            <a:off x="8291162" y="1188343"/>
            <a:ext cx="23762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- KONJIC 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0471892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4E1C8C72-6C6F-4BD6-B952-032D43163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236" y="972319"/>
            <a:ext cx="7416824" cy="5863844"/>
          </a:xfrm>
          <a:prstGeom prst="rect">
            <a:avLst/>
          </a:prstGeom>
        </p:spPr>
      </p:pic>
      <p:sp>
        <p:nvSpPr>
          <p:cNvPr id="5" name="TekstniOkvir 4">
            <a:extLst>
              <a:ext uri="{FF2B5EF4-FFF2-40B4-BE49-F238E27FC236}">
                <a16:creationId xmlns:a16="http://schemas.microsoft.com/office/drawing/2014/main" id="{9E5CCC59-082F-4E9C-8C29-A7090916B3C5}"/>
              </a:ext>
            </a:extLst>
          </p:cNvPr>
          <p:cNvSpPr txBox="1"/>
          <p:nvPr/>
        </p:nvSpPr>
        <p:spPr bwMode="auto">
          <a:xfrm>
            <a:off x="1170236" y="396255"/>
            <a:ext cx="53453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KALESIJA - DONACIJA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5026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378148" y="521362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- Petrovo - BiH 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\\VS2\File_share\02 SIRBEGOVIC INZENJERING\02 MARKETING\02 PROJEKTNI BIRO\A BIRO\PREZENTACIJE\INFRASTRUKTURNI\ZA PREZENTACIJU\MOST PETROVO\DSC_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63" y="1188343"/>
            <a:ext cx="9729081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405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510902" y="329005"/>
            <a:ext cx="296359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- Petrovo - BiH 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\\VS2\File_share\02 SIRBEGOVIC INZENJERING\02 MARKETING\02 PROJEKTNI BIRO\A BIRO\PREZENTACIJE\INFRASTRUKTURNI\ZA PREZENTACIJU\MOST PETROVO\DSC_00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73" y="804301"/>
            <a:ext cx="5106565" cy="287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\\VS2\File_share\02 SIRBEGOVIC INZENJERING\02 MARKETING\02 PROJEKTNI BIRO\A BIRO\PREZENTACIJE\INFRASTRUKTURNI\ZA PREZENTACIJU\MOST PETROVO\DSC_00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72" y="4129669"/>
            <a:ext cx="5120569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\\VS2\File_share\02 SIRBEGOVIC INZENJERING\02 MARKETING\02 PROJEKTNI BIRO\A BIRO\PREZENTACIJE\INFRASTRUKTURNI\ZA PREZENTACIJU\MOST PETROVO\DSC_00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852" y="804301"/>
            <a:ext cx="3490699" cy="620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6772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378148" y="521362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– Karanovac - BiH 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\\VS2\File_share\02 SIRBEGOVIC INZENJERING\02 MARKETING\02 PROJEKTNI BIRO\A BIRO\PREZENTACIJE\INFRASTRUKTURNI\ZA PREZENTACIJU\KARANOVAC - SUHI MOST\DSC_01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68"/>
          <a:stretch/>
        </p:blipFill>
        <p:spPr bwMode="auto">
          <a:xfrm>
            <a:off x="353007" y="1408372"/>
            <a:ext cx="9743186" cy="566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\\VS2\File_share\02 SIRBEGOVIC INZENJERING\02 MARKETING\02 PROJEKTNI BIRO\A BIRO\PREZENTACIJE\INFRASTRUKTURNI\ZA PREZENTACIJU\KARANOVAC - SUHI MOST\DSC_0128.JPG">
            <a:extLst>
              <a:ext uri="{FF2B5EF4-FFF2-40B4-BE49-F238E27FC236}">
                <a16:creationId xmlns:a16="http://schemas.microsoft.com/office/drawing/2014/main" id="{EE7BCC2D-7CDB-7405-E843-C3D41312A8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2"/>
          <a:stretch/>
        </p:blipFill>
        <p:spPr bwMode="auto">
          <a:xfrm>
            <a:off x="3531228" y="828303"/>
            <a:ext cx="6214179" cy="3557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2937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33766" y="333374"/>
            <a:ext cx="62039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-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Janj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BiH 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4" b="4049"/>
          <a:stretch/>
        </p:blipFill>
        <p:spPr>
          <a:xfrm>
            <a:off x="522164" y="1044327"/>
            <a:ext cx="9741834" cy="5904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13124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594172" y="213328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-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Gračanic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BiH  - DONACIJA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75"/>
          <a:stretch/>
        </p:blipFill>
        <p:spPr>
          <a:xfrm>
            <a:off x="738188" y="756295"/>
            <a:ext cx="8928992" cy="6129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15569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34132" y="113975"/>
            <a:ext cx="5051822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– Stojkovići, Novi Travnik - DONACIJA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0" b="9824"/>
          <a:stretch/>
        </p:blipFill>
        <p:spPr>
          <a:xfrm>
            <a:off x="2034332" y="1932827"/>
            <a:ext cx="8281202" cy="50684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1EA2C8-850C-DC62-653C-DF4AC1F9A9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" y="641289"/>
            <a:ext cx="5404265" cy="3821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58539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203200" y="333375"/>
            <a:ext cx="6203950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Mostovski nosači - Roading</a:t>
            </a:r>
            <a:endParaRPr kumimoji="0" lang="hr-HR" sz="18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22" y="828303"/>
            <a:ext cx="7153544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700" y="3757957"/>
            <a:ext cx="4858261" cy="3227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30595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7835EA0-F0DE-0FE4-97DC-65E8A7A6B54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0175" y="756295"/>
            <a:ext cx="5976664" cy="6317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ED8FEBC-8743-7476-EA7B-AFE0C3F000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836" y="2700511"/>
            <a:ext cx="3481058" cy="31325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3C6B578-4694-CB17-C49D-FB0DAACB61B4}"/>
              </a:ext>
            </a:extLst>
          </p:cNvPr>
          <p:cNvSpPr txBox="1"/>
          <p:nvPr/>
        </p:nvSpPr>
        <p:spPr bwMode="auto">
          <a:xfrm>
            <a:off x="260175" y="108223"/>
            <a:ext cx="53485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Most – Bratunac - DONACIJA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9430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3AA7B28D-BF70-44D1-9F70-E66B1CDF8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12" y="900311"/>
            <a:ext cx="4173725" cy="6201595"/>
          </a:xfrm>
          <a:prstGeom prst="rect">
            <a:avLst/>
          </a:prstGeom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B37B97E7-9294-4FDA-B5D9-F2756941E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764" y="900312"/>
            <a:ext cx="3986739" cy="6201594"/>
          </a:xfrm>
          <a:prstGeom prst="rect">
            <a:avLst/>
          </a:prstGeom>
        </p:spPr>
      </p:pic>
      <p:sp>
        <p:nvSpPr>
          <p:cNvPr id="12" name="TekstniOkvir 11">
            <a:extLst>
              <a:ext uri="{FF2B5EF4-FFF2-40B4-BE49-F238E27FC236}">
                <a16:creationId xmlns:a16="http://schemas.microsoft.com/office/drawing/2014/main" id="{AC036BB2-AE9A-414B-B0CA-8CAB338CA513}"/>
              </a:ext>
            </a:extLst>
          </p:cNvPr>
          <p:cNvSpPr txBox="1"/>
          <p:nvPr/>
        </p:nvSpPr>
        <p:spPr bwMode="auto">
          <a:xfrm>
            <a:off x="596912" y="274691"/>
            <a:ext cx="53480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Objave - časopisi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Slika 13">
            <a:extLst>
              <a:ext uri="{FF2B5EF4-FFF2-40B4-BE49-F238E27FC236}">
                <a16:creationId xmlns:a16="http://schemas.microsoft.com/office/drawing/2014/main" id="{A3348652-5B88-4439-B2FB-BBA9632872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2564" y="247665"/>
            <a:ext cx="2232248" cy="53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002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" y="708644"/>
            <a:ext cx="10058400" cy="61885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 bwMode="auto">
          <a:xfrm>
            <a:off x="666180" y="5364807"/>
            <a:ext cx="9145016" cy="1532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hr-HR" sz="33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OBJEKTI</a:t>
            </a:r>
            <a:r>
              <a:rPr lang="en-US" sz="33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sz="33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UZ AUTOCESTE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endParaRPr lang="hr-HR" sz="33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276" y="3802903"/>
            <a:ext cx="7851664" cy="110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443649"/>
      </p:ext>
    </p:extLst>
  </p:cSld>
  <p:clrMapOvr>
    <a:masterClrMapping/>
  </p:clrMapOvr>
  <p:transition spd="slow">
    <p:newsflash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0_INEGRAL_NZENJERING_DOBO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078" y="2268463"/>
            <a:ext cx="10697478" cy="4032448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88900" y="12468"/>
            <a:ext cx="7922096" cy="1824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JOHOVAC, BiH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2012. god-izrada i isporuka AB montažne konstrukcije i dijela zanatskih radova na izgradnji autoputa Banja Luka-Doboj, dionica Prnjavor-Doboj, na objektima visokogradnje – COKP – objekat</a:t>
            </a: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A,</a:t>
            </a: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B, B1, C, G1, i D u Jovcu.</a:t>
            </a:r>
          </a:p>
          <a:p>
            <a:pPr>
              <a:spcBef>
                <a:spcPct val="50000"/>
              </a:spcBef>
              <a:defRPr/>
            </a:pPr>
            <a:endParaRPr lang="hr-HR" sz="2400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8900" y="12468"/>
            <a:ext cx="7922096" cy="469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JOHOVAC, BiH</a:t>
            </a:r>
          </a:p>
        </p:txBody>
      </p:sp>
      <p:pic>
        <p:nvPicPr>
          <p:cNvPr id="6" name="Picture 5" descr="DSC_0037.JPG"/>
          <p:cNvPicPr>
            <a:picLocks noChangeAspect="1"/>
          </p:cNvPicPr>
          <p:nvPr/>
        </p:nvPicPr>
        <p:blipFill>
          <a:blip r:embed="rId3" cstate="print"/>
          <a:srcRect t="6948" b="27041"/>
          <a:stretch>
            <a:fillRect/>
          </a:stretch>
        </p:blipFill>
        <p:spPr>
          <a:xfrm>
            <a:off x="234132" y="3852639"/>
            <a:ext cx="3121152" cy="1368152"/>
          </a:xfrm>
          <a:prstGeom prst="rect">
            <a:avLst/>
          </a:prstGeom>
        </p:spPr>
      </p:pic>
      <p:pic>
        <p:nvPicPr>
          <p:cNvPr id="7" name="Picture 6" descr="DSC_0038.JPG"/>
          <p:cNvPicPr>
            <a:picLocks noChangeAspect="1"/>
          </p:cNvPicPr>
          <p:nvPr/>
        </p:nvPicPr>
        <p:blipFill>
          <a:blip r:embed="rId4" cstate="print"/>
          <a:srcRect t="6948" b="20093"/>
          <a:stretch>
            <a:fillRect/>
          </a:stretch>
        </p:blipFill>
        <p:spPr>
          <a:xfrm>
            <a:off x="234132" y="5436815"/>
            <a:ext cx="3121152" cy="1512168"/>
          </a:xfrm>
          <a:prstGeom prst="rect">
            <a:avLst/>
          </a:prstGeom>
        </p:spPr>
      </p:pic>
      <p:pic>
        <p:nvPicPr>
          <p:cNvPr id="8" name="Picture 7" descr="DSC_0075.JPG"/>
          <p:cNvPicPr>
            <a:picLocks noChangeAspect="1"/>
          </p:cNvPicPr>
          <p:nvPr/>
        </p:nvPicPr>
        <p:blipFill>
          <a:blip r:embed="rId5" cstate="print"/>
          <a:srcRect b="30516"/>
          <a:stretch>
            <a:fillRect/>
          </a:stretch>
        </p:blipFill>
        <p:spPr>
          <a:xfrm>
            <a:off x="3546500" y="3852639"/>
            <a:ext cx="6710476" cy="3096344"/>
          </a:xfrm>
          <a:prstGeom prst="rect">
            <a:avLst/>
          </a:prstGeom>
        </p:spPr>
      </p:pic>
      <p:pic>
        <p:nvPicPr>
          <p:cNvPr id="9" name="Picture 8" descr="LOKACIJ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4132" y="540271"/>
            <a:ext cx="5937832" cy="3240360"/>
          </a:xfrm>
          <a:prstGeom prst="rect">
            <a:avLst/>
          </a:prstGeom>
        </p:spPr>
      </p:pic>
      <p:pic>
        <p:nvPicPr>
          <p:cNvPr id="10" name="Picture 9" descr="DSC_004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2804" y="1116335"/>
            <a:ext cx="3960440" cy="262998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ramelaj\Desktop\gradjevine uz autoceste\01 maslenica\01 m.jpg"/>
          <p:cNvPicPr>
            <a:picLocks noChangeAspect="1" noChangeArrowheads="1"/>
          </p:cNvPicPr>
          <p:nvPr/>
        </p:nvPicPr>
        <p:blipFill>
          <a:blip r:embed="rId3" cstate="print"/>
          <a:srcRect t="14224" b="10533"/>
          <a:stretch>
            <a:fillRect/>
          </a:stretch>
        </p:blipFill>
        <p:spPr bwMode="auto">
          <a:xfrm>
            <a:off x="203164" y="1137425"/>
            <a:ext cx="10080000" cy="5406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MASLENICA,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2002. god- 3 objekta- garaže za osobna i teretna vozila i skladište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ramelaj\Desktop\gradjevine uz autoceste\01 maslenica\02.jpg"/>
          <p:cNvPicPr>
            <a:picLocks noChangeAspect="1" noChangeArrowheads="1"/>
          </p:cNvPicPr>
          <p:nvPr/>
        </p:nvPicPr>
        <p:blipFill>
          <a:blip r:embed="rId3" cstate="print"/>
          <a:srcRect t="14913" b="9526"/>
          <a:stretch>
            <a:fillRect/>
          </a:stretch>
        </p:blipFill>
        <p:spPr bwMode="auto">
          <a:xfrm>
            <a:off x="203164" y="1137425"/>
            <a:ext cx="10080000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MASLENICA,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2002. god- 3 objekta- garaže za osobna i teretna vozila i skladište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C:\Documents and Settings\ramelaj\Desktop\gradjevine uz autoceste\01 maslenica\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24418" y="780235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Documents and Settings\ramelaj\Desktop\gradjevine uz autoceste\01 maslenica\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072" y="3935341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3" descr="C:\Documents and Settings\ramelaj\Desktop\gradjevine uz autoceste\01 maslenica\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24418" y="3901027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5" descr="C:\Documents and Settings\ramelaj\Desktop\gradjevine uz autoceste\01 maslenica\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6106" y="780235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MASLENICA,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2002. god- 3 objekta- garaže za osobna i teretna vozila i skladište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DUGOPOLJE,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2003. god- 3 objekta-garaže za teretna i osobna vozila i skladište</a:t>
            </a:r>
          </a:p>
        </p:txBody>
      </p:sp>
      <p:pic>
        <p:nvPicPr>
          <p:cNvPr id="10242" name="Picture 2" descr="C:\Documents and Settings\ramelaj\Desktop\gradjevine uz autoceste\04 dugopolje\00.jpg"/>
          <p:cNvPicPr>
            <a:picLocks noChangeAspect="1" noChangeArrowheads="1"/>
          </p:cNvPicPr>
          <p:nvPr/>
        </p:nvPicPr>
        <p:blipFill>
          <a:blip r:embed="rId3" cstate="print"/>
          <a:srcRect t="12585" b="11853"/>
          <a:stretch>
            <a:fillRect/>
          </a:stretch>
        </p:blipFill>
        <p:spPr bwMode="auto">
          <a:xfrm>
            <a:off x="203164" y="1137425"/>
            <a:ext cx="10080000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ramelaj\Desktop\gradjevine uz autoceste\04 dugopolje\phoca_thumb_l_cokp_dugopolje_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072" y="3923507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 descr="C:\Documents and Settings\ramelaj\Desktop\gradjevine uz autoceste\04 dugopolje\phoca_thumb_l_cokp_dugopolje_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2452" y="3923507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 descr="C:\Documents and Settings\ramelaj\Desktop\gradjevine uz autoceste\04 dugopolje\phoca_thumb_l_cokp_dugopolje_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072" y="780235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9" name="Picture 5" descr="C:\Documents and Settings\ramelaj\Desktop\gradjevine uz autoceste\04 dugopolje\phoca_thumb_l_cokp_dugopolje_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2452" y="780235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DUGOPOLJE,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2003. god- 3 objekta-garaže za teretna i osobna vozila i skladište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ramelaj\Desktop\gradjevine uz autoceste\04 dugopolje\phoca_thumb_l_cokp_dugopolj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7360" y="780235"/>
            <a:ext cx="480000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 descr="C:\Documents and Settings\ramelaj\Desktop\gradjevine uz autoceste\04 dugopolje\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0354" y="3466779"/>
            <a:ext cx="480000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DUGOPOLJE,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2003. god- 3 objekta-garaže za teretna i osobna vozila i skladište</a:t>
            </a: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ramelaj\Desktop\gradjevine uz autoceste\02 benkovac\02.jpg"/>
          <p:cNvPicPr>
            <a:picLocks noChangeAspect="1" noChangeArrowheads="1"/>
          </p:cNvPicPr>
          <p:nvPr/>
        </p:nvPicPr>
        <p:blipFill>
          <a:blip r:embed="rId3" cstate="print"/>
          <a:srcRect t="9026" b="9448"/>
          <a:stretch>
            <a:fillRect/>
          </a:stretch>
        </p:blipFill>
        <p:spPr bwMode="auto">
          <a:xfrm>
            <a:off x="203164" y="923111"/>
            <a:ext cx="10080000" cy="5857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120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BENKOVAC,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2004.- 3 objekta- garaže za osobna i teretna vozila i skladište</a:t>
            </a:r>
          </a:p>
          <a:p>
            <a:pPr>
              <a:spcBef>
                <a:spcPct val="50000"/>
              </a:spcBef>
              <a:defRPr/>
            </a:pPr>
            <a:endParaRPr lang="hr-HR" sz="2400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ramelaj\Desktop\gradjevine uz autoceste\02 benkovac\03.jpg"/>
          <p:cNvPicPr>
            <a:picLocks noChangeAspect="1" noChangeArrowheads="1"/>
          </p:cNvPicPr>
          <p:nvPr/>
        </p:nvPicPr>
        <p:blipFill>
          <a:blip r:embed="rId3" cstate="print"/>
          <a:srcRect t="1988" b="11514"/>
          <a:stretch>
            <a:fillRect/>
          </a:stretch>
        </p:blipFill>
        <p:spPr bwMode="auto">
          <a:xfrm>
            <a:off x="267360" y="851673"/>
            <a:ext cx="10080000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120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BENKOVAC,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2004.- 3 objekta- garaže za osobna i teretna vozila i skladište</a:t>
            </a:r>
          </a:p>
          <a:p>
            <a:pPr>
              <a:spcBef>
                <a:spcPct val="50000"/>
              </a:spcBef>
              <a:defRPr/>
            </a:pPr>
            <a:endParaRPr lang="hr-HR" sz="2400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Documents and Settings\ramelaj\Desktop\gradjevine uz autoceste\02 benkovac\04.jpg"/>
          <p:cNvPicPr>
            <a:picLocks noChangeAspect="1" noChangeArrowheads="1"/>
          </p:cNvPicPr>
          <p:nvPr/>
        </p:nvPicPr>
        <p:blipFill rotWithShape="1">
          <a:blip r:embed="rId3" cstate="print"/>
          <a:srcRect t="26655"/>
          <a:stretch/>
        </p:blipFill>
        <p:spPr bwMode="auto">
          <a:xfrm>
            <a:off x="846106" y="4739147"/>
            <a:ext cx="4080000" cy="2244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4" descr="C:\Documents and Settings\ramelaj\Desktop\gradjevine uz autoceste\02 benkovac\05.jpg"/>
          <p:cNvPicPr>
            <a:picLocks noChangeAspect="1" noChangeArrowheads="1"/>
          </p:cNvPicPr>
          <p:nvPr/>
        </p:nvPicPr>
        <p:blipFill rotWithShape="1">
          <a:blip r:embed="rId4" cstate="print"/>
          <a:srcRect t="26268"/>
          <a:stretch/>
        </p:blipFill>
        <p:spPr bwMode="auto">
          <a:xfrm>
            <a:off x="5632452" y="4739147"/>
            <a:ext cx="4080000" cy="2256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5" descr="C:\Documents and Settings\ramelaj\Desktop\gradjevine uz autoceste\02 benkovac\06.jpg"/>
          <p:cNvPicPr>
            <a:picLocks noChangeAspect="1" noChangeArrowheads="1"/>
          </p:cNvPicPr>
          <p:nvPr/>
        </p:nvPicPr>
        <p:blipFill rotWithShape="1">
          <a:blip r:embed="rId5" cstate="print"/>
          <a:srcRect t="27149"/>
          <a:stretch/>
        </p:blipFill>
        <p:spPr bwMode="auto">
          <a:xfrm>
            <a:off x="1890316" y="870860"/>
            <a:ext cx="6480720" cy="3540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120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BENKOVAC,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2004.- 3 objekta- garaže za osobna i teretna vozila i skladište</a:t>
            </a:r>
          </a:p>
          <a:p>
            <a:pPr>
              <a:spcBef>
                <a:spcPct val="50000"/>
              </a:spcBef>
              <a:defRPr/>
            </a:pPr>
            <a:endParaRPr lang="hr-HR" sz="2400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ramelaj\Desktop\gradjevine uz autoceste\02 benkovac\10.jpg"/>
          <p:cNvPicPr>
            <a:picLocks noChangeAspect="1" noChangeArrowheads="1"/>
          </p:cNvPicPr>
          <p:nvPr/>
        </p:nvPicPr>
        <p:blipFill rotWithShape="1">
          <a:blip r:embed="rId3" cstate="print"/>
          <a:srcRect t="31128"/>
          <a:stretch/>
        </p:blipFill>
        <p:spPr bwMode="auto">
          <a:xfrm>
            <a:off x="257874" y="1332359"/>
            <a:ext cx="10201394" cy="5268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57874" y="133653"/>
            <a:ext cx="7758130" cy="120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BENKOVAC,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2004.- 3 objekta- garaže za osobna i teretna vozila i skladište</a:t>
            </a:r>
          </a:p>
          <a:p>
            <a:pPr>
              <a:spcBef>
                <a:spcPct val="50000"/>
              </a:spcBef>
              <a:defRPr/>
            </a:pPr>
            <a:endParaRPr lang="hr-HR" sz="2400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ramelaj\Desktop\gradjevine uz autoceste\03 sibenik\01.jpg"/>
          <p:cNvPicPr>
            <a:picLocks noChangeAspect="1" noChangeArrowheads="1"/>
          </p:cNvPicPr>
          <p:nvPr/>
        </p:nvPicPr>
        <p:blipFill>
          <a:blip r:embed="rId3" cstate="print"/>
          <a:srcRect t="7876" b="16563"/>
          <a:stretch>
            <a:fillRect/>
          </a:stretch>
        </p:blipFill>
        <p:spPr bwMode="auto">
          <a:xfrm>
            <a:off x="203164" y="1137425"/>
            <a:ext cx="10080000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ŠIBENIK,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2005. god- 3 objekta- garaže za osobna i teretna vozila i skladište</a:t>
            </a: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ramelaj\Desktop\gradjevine uz autoceste\03 sibenik\02.jpg"/>
          <p:cNvPicPr>
            <a:picLocks noChangeAspect="1" noChangeArrowheads="1"/>
          </p:cNvPicPr>
          <p:nvPr/>
        </p:nvPicPr>
        <p:blipFill>
          <a:blip r:embed="rId3" cstate="print"/>
          <a:srcRect t="15909" b="8531"/>
          <a:stretch>
            <a:fillRect/>
          </a:stretch>
        </p:blipFill>
        <p:spPr bwMode="auto">
          <a:xfrm>
            <a:off x="203164" y="1137425"/>
            <a:ext cx="10080000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ŠIBENIK,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2005. god- 3 objekta- garaže za osobna i teretna vozila i skladište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ramelaj\Desktop\gradjevine uz autoceste\03 sibenik\03.jpg"/>
          <p:cNvPicPr>
            <a:picLocks noChangeAspect="1" noChangeArrowheads="1"/>
          </p:cNvPicPr>
          <p:nvPr/>
        </p:nvPicPr>
        <p:blipFill>
          <a:blip r:embed="rId3" cstate="print"/>
          <a:srcRect t="1988" b="8531"/>
          <a:stretch>
            <a:fillRect/>
          </a:stretch>
        </p:blipFill>
        <p:spPr bwMode="auto">
          <a:xfrm>
            <a:off x="267360" y="780235"/>
            <a:ext cx="10080000" cy="6429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ŠIBENIK,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2005. god- 3 objekta- garaže za osobna i teretna vozila i skladište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Documents and Settings\ramelaj\Desktop\gradjevine uz autoceste\03 sibenik\phoca_thumb_l_cokp_sibenik_04.jpg"/>
          <p:cNvPicPr>
            <a:picLocks noChangeAspect="1" noChangeArrowheads="1"/>
          </p:cNvPicPr>
          <p:nvPr/>
        </p:nvPicPr>
        <p:blipFill rotWithShape="1">
          <a:blip r:embed="rId3" cstate="print"/>
          <a:srcRect t="3775" b="28933"/>
          <a:stretch/>
        </p:blipFill>
        <p:spPr bwMode="auto">
          <a:xfrm>
            <a:off x="234132" y="1278194"/>
            <a:ext cx="10208511" cy="5152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06140" y="180231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ŠIBENIK,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2005. god- 3 objekta- garaže za osobna i teretna vozila i skladište</a:t>
            </a:r>
          </a:p>
        </p:txBody>
      </p: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8" t="6427" b="17758"/>
          <a:stretch/>
        </p:blipFill>
        <p:spPr bwMode="auto">
          <a:xfrm>
            <a:off x="306140" y="1188343"/>
            <a:ext cx="10089251" cy="526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232912" y="252239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 - ŠIBENIK,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2005. god- 3 objekta- garaže za osobna i teretna vozila i skladište</a:t>
            </a:r>
          </a:p>
        </p:txBody>
      </p:sp>
    </p:spTree>
    <p:extLst>
      <p:ext uri="{BB962C8B-B14F-4D97-AF65-F5344CB8AC3E}">
        <p14:creationId xmlns:p14="http://schemas.microsoft.com/office/powerpoint/2010/main" val="128774755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88900" y="12467"/>
            <a:ext cx="7758130" cy="83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COKP- građevine na autocestama- VRGORAC, HR</a:t>
            </a:r>
          </a:p>
          <a:p>
            <a:pPr>
              <a:spcBef>
                <a:spcPct val="50000"/>
              </a:spcBef>
              <a:defRPr/>
            </a:pPr>
            <a:r>
              <a:rPr lang="hr-HR" sz="2400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2011/12. god- 4 objekta- garaže za osobna i teretna vozila i skladište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668" y="815485"/>
            <a:ext cx="9001188" cy="6394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 rot="16200000">
            <a:off x="-633469" y="5260206"/>
            <a:ext cx="2428892" cy="469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OBJEKAT “A”</a:t>
            </a:r>
            <a:endParaRPr lang="hr-HR" sz="2400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D:\2015\cokp vrgorac\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71" b="34055"/>
          <a:stretch/>
        </p:blipFill>
        <p:spPr bwMode="auto">
          <a:xfrm>
            <a:off x="5058668" y="3636615"/>
            <a:ext cx="4968552" cy="3337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2015\cokp vrgorac\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1" b="44711"/>
          <a:stretch/>
        </p:blipFill>
        <p:spPr bwMode="auto">
          <a:xfrm>
            <a:off x="882204" y="396255"/>
            <a:ext cx="4625443" cy="31155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8939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7"/>
          <a:stretch/>
        </p:blipFill>
        <p:spPr>
          <a:xfrm>
            <a:off x="508" y="1110"/>
            <a:ext cx="10692892" cy="7137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8" y="2628503"/>
            <a:ext cx="8793480" cy="2221992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 w="9525">
          <a:noFill/>
          <a:miter lim="800000"/>
          <a:headEnd/>
          <a:tailEnd/>
        </a:ln>
      </a:spPr>
      <a:bodyPr lIns="99569" tIns="49785" rIns="99569" bIns="49785">
        <a:spAutoFit/>
      </a:bodyPr>
      <a:lstStyle>
        <a:defPPr>
          <a:spcBef>
            <a:spcPct val="50000"/>
          </a:spcBef>
          <a:defRPr sz="2000" b="1" dirty="0">
            <a:effectLst>
              <a:outerShdw blurRad="38100" dist="38100" dir="2700000" algn="tl">
                <a:srgbClr val="808080"/>
              </a:outerShdw>
            </a:effectLst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5168</TotalTime>
  <Words>639</Words>
  <Application>Microsoft Office PowerPoint</Application>
  <PresentationFormat>Custom</PresentationFormat>
  <Paragraphs>120</Paragraphs>
  <Slides>61</Slides>
  <Notes>47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6" baseType="lpstr">
      <vt:lpstr>Arial</vt:lpstr>
      <vt:lpstr>Calibri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LUKA GAŽENICA – ZADAR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meliha.c.trifkovic</dc:creator>
  <cp:lastModifiedBy>Selma Širbegović</cp:lastModifiedBy>
  <cp:revision>489</cp:revision>
  <dcterms:created xsi:type="dcterms:W3CDTF">2010-06-08T06:49:07Z</dcterms:created>
  <dcterms:modified xsi:type="dcterms:W3CDTF">2026-10-15T07:48:00Z</dcterms:modified>
</cp:coreProperties>
</file>