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2"/>
  </p:notesMasterIdLst>
  <p:sldIdLst>
    <p:sldId id="256" r:id="rId2"/>
    <p:sldId id="724" r:id="rId3"/>
    <p:sldId id="929" r:id="rId4"/>
    <p:sldId id="566" r:id="rId5"/>
    <p:sldId id="719" r:id="rId6"/>
    <p:sldId id="710" r:id="rId7"/>
    <p:sldId id="708" r:id="rId8"/>
    <p:sldId id="709" r:id="rId9"/>
    <p:sldId id="671" r:id="rId10"/>
    <p:sldId id="714" r:id="rId11"/>
    <p:sldId id="715" r:id="rId12"/>
    <p:sldId id="720" r:id="rId13"/>
    <p:sldId id="932" r:id="rId14"/>
    <p:sldId id="933" r:id="rId15"/>
    <p:sldId id="623" r:id="rId16"/>
    <p:sldId id="636" r:id="rId17"/>
    <p:sldId id="666" r:id="rId18"/>
    <p:sldId id="673" r:id="rId19"/>
    <p:sldId id="674" r:id="rId20"/>
    <p:sldId id="572" r:id="rId21"/>
    <p:sldId id="540" r:id="rId22"/>
    <p:sldId id="542" r:id="rId23"/>
    <p:sldId id="548" r:id="rId24"/>
    <p:sldId id="942" r:id="rId25"/>
    <p:sldId id="334" r:id="rId26"/>
    <p:sldId id="337" r:id="rId27"/>
    <p:sldId id="411" r:id="rId28"/>
    <p:sldId id="567" r:id="rId29"/>
    <p:sldId id="675" r:id="rId30"/>
    <p:sldId id="676" r:id="rId31"/>
    <p:sldId id="934" r:id="rId32"/>
    <p:sldId id="935" r:id="rId33"/>
    <p:sldId id="938" r:id="rId34"/>
    <p:sldId id="940" r:id="rId35"/>
    <p:sldId id="939" r:id="rId36"/>
    <p:sldId id="744" r:id="rId37"/>
    <p:sldId id="747" r:id="rId38"/>
    <p:sldId id="748" r:id="rId39"/>
    <p:sldId id="749" r:id="rId40"/>
    <p:sldId id="677" r:id="rId41"/>
    <p:sldId id="936" r:id="rId42"/>
    <p:sldId id="712" r:id="rId43"/>
    <p:sldId id="679" r:id="rId44"/>
    <p:sldId id="723" r:id="rId45"/>
    <p:sldId id="680" r:id="rId46"/>
    <p:sldId id="721" r:id="rId47"/>
    <p:sldId id="681" r:id="rId48"/>
    <p:sldId id="711" r:id="rId49"/>
    <p:sldId id="941" r:id="rId50"/>
    <p:sldId id="682" r:id="rId51"/>
    <p:sldId id="728" r:id="rId52"/>
    <p:sldId id="727" r:id="rId53"/>
    <p:sldId id="683" r:id="rId54"/>
    <p:sldId id="686" r:id="rId55"/>
    <p:sldId id="713" r:id="rId56"/>
    <p:sldId id="743" r:id="rId57"/>
    <p:sldId id="716" r:id="rId58"/>
    <p:sldId id="718" r:id="rId59"/>
    <p:sldId id="931" r:id="rId60"/>
    <p:sldId id="726" r:id="rId61"/>
    <p:sldId id="928" r:id="rId62"/>
    <p:sldId id="687" r:id="rId63"/>
    <p:sldId id="937" r:id="rId64"/>
    <p:sldId id="685" r:id="rId65"/>
    <p:sldId id="688" r:id="rId66"/>
    <p:sldId id="689" r:id="rId67"/>
    <p:sldId id="690" r:id="rId68"/>
    <p:sldId id="691" r:id="rId69"/>
    <p:sldId id="692" r:id="rId70"/>
    <p:sldId id="693" r:id="rId71"/>
    <p:sldId id="694" r:id="rId72"/>
    <p:sldId id="695" r:id="rId73"/>
    <p:sldId id="696" r:id="rId74"/>
    <p:sldId id="697" r:id="rId75"/>
    <p:sldId id="698" r:id="rId76"/>
    <p:sldId id="699" r:id="rId77"/>
    <p:sldId id="700" r:id="rId78"/>
    <p:sldId id="701" r:id="rId79"/>
    <p:sldId id="702" r:id="rId80"/>
    <p:sldId id="393" r:id="rId81"/>
  </p:sldIdLst>
  <p:sldSz cx="10693400" cy="7561263"/>
  <p:notesSz cx="9866313" cy="6735763"/>
  <p:defaultTextStyle>
    <a:defPPr>
      <a:defRPr lang="sr-Latn-C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96888" indent="-396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95363" indent="-809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492250" indent="-12065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990725" indent="-16192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382">
          <p15:clr>
            <a:srgbClr val="A4A3A4"/>
          </p15:clr>
        </p15:guide>
        <p15:guide id="2" pos="3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86" autoAdjust="0"/>
    <p:restoredTop sz="92609" autoAdjust="0"/>
  </p:normalViewPr>
  <p:slideViewPr>
    <p:cSldViewPr>
      <p:cViewPr varScale="1">
        <p:scale>
          <a:sx n="111" d="100"/>
          <a:sy n="111" d="100"/>
        </p:scale>
        <p:origin x="1507" y="86"/>
      </p:cViewPr>
      <p:guideLst>
        <p:guide orient="horz" pos="2382"/>
        <p:guide pos="3368"/>
      </p:guideLst>
    </p:cSldViewPr>
  </p:slideViewPr>
  <p:outlineViewPr>
    <p:cViewPr>
      <p:scale>
        <a:sx n="33" d="100"/>
        <a:sy n="33" d="100"/>
      </p:scale>
      <p:origin x="0" y="1483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viewProps" Target="view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5402" cy="336788"/>
          </a:xfrm>
          <a:prstGeom prst="rect">
            <a:avLst/>
          </a:prstGeom>
        </p:spPr>
        <p:txBody>
          <a:bodyPr vert="horz" lIns="90319" tIns="45160" rIns="90319" bIns="4516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89199" y="0"/>
            <a:ext cx="4275402" cy="336788"/>
          </a:xfrm>
          <a:prstGeom prst="rect">
            <a:avLst/>
          </a:prstGeom>
        </p:spPr>
        <p:txBody>
          <a:bodyPr vert="horz" lIns="90319" tIns="45160" rIns="90319" bIns="4516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6E6FC6A-9FC6-47C4-BEB5-BB37700682B2}" type="datetimeFigureOut">
              <a:rPr lang="sr-Latn-CS"/>
              <a:pPr>
                <a:defRPr/>
              </a:pPr>
              <a:t>19.10.2026.</a:t>
            </a:fld>
            <a:endParaRPr lang="hr-H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146425" y="504825"/>
            <a:ext cx="3573463" cy="2525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319" tIns="45160" rIns="90319" bIns="45160" rtlCol="0" anchor="ctr"/>
          <a:lstStyle/>
          <a:p>
            <a:pPr lvl="0"/>
            <a:endParaRPr lang="hr-HR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6632" y="3199488"/>
            <a:ext cx="7893050" cy="3031094"/>
          </a:xfrm>
          <a:prstGeom prst="rect">
            <a:avLst/>
          </a:prstGeom>
        </p:spPr>
        <p:txBody>
          <a:bodyPr vert="horz" lIns="90319" tIns="45160" rIns="90319" bIns="4516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hr-HR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397416"/>
            <a:ext cx="4275402" cy="336788"/>
          </a:xfrm>
          <a:prstGeom prst="rect">
            <a:avLst/>
          </a:prstGeom>
        </p:spPr>
        <p:txBody>
          <a:bodyPr vert="horz" lIns="90319" tIns="45160" rIns="90319" bIns="4516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89199" y="6397416"/>
            <a:ext cx="4275402" cy="336788"/>
          </a:xfrm>
          <a:prstGeom prst="rect">
            <a:avLst/>
          </a:prstGeom>
        </p:spPr>
        <p:txBody>
          <a:bodyPr vert="horz" lIns="90319" tIns="45160" rIns="90319" bIns="4516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5D91F8A-810D-450C-A5A2-96ABC8296F46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4864829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96888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9536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9225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90725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89225" algn="l" defTabSz="99569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87070" algn="l" defTabSz="99569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484916" algn="l" defTabSz="99569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982761" algn="l" defTabSz="99569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r-HR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CC7EEB-CA7B-48AE-BC69-D7DA2236A5A8}" type="slidenum">
              <a:rPr lang="hr-H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569612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2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6531468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91F8A-810D-450C-A5A2-96ABC8296F46}" type="slidenum">
              <a:rPr lang="hr-HR" smtClean="0"/>
              <a:pPr>
                <a:defRPr/>
              </a:pPr>
              <a:t>3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6440755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hr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2619835-31DD-4A6B-ACC5-C3E7802FD235}" type="slidenum">
              <a:rPr lang="hr-HR" smtClean="0"/>
              <a:pPr>
                <a:defRPr/>
              </a:pPr>
              <a:t>25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841614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005" y="2348894"/>
            <a:ext cx="9089390" cy="162077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4010" y="4284716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78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5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35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1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9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87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849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827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E7F4E-C145-42CC-9D9C-54598649B789}" type="datetimeFigureOut">
              <a:rPr lang="sr-Latn-CS"/>
              <a:pPr>
                <a:defRPr/>
              </a:pPr>
              <a:t>19.10.2026.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D5593-7EE1-408F-BC62-557C1AE48232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94859-D189-4616-B90D-94926F76E015}" type="datetimeFigureOut">
              <a:rPr lang="sr-Latn-CS"/>
              <a:pPr>
                <a:defRPr/>
              </a:pPr>
              <a:t>19.10.2026.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A4A72-3936-439F-BE83-D6342C334C5B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705" y="4858813"/>
            <a:ext cx="9089390" cy="1501751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4705" y="3204786"/>
            <a:ext cx="9089390" cy="1654026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784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9569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935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913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892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870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849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8276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447F5-DDAA-4EA7-93F9-49616A927CC8}" type="datetimeFigureOut">
              <a:rPr lang="sr-Latn-CS"/>
              <a:pPr>
                <a:defRPr/>
              </a:pPr>
              <a:t>19.10.2026.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22E7A-9C63-4CE3-8370-9FC251FC302E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9226" y="1764296"/>
            <a:ext cx="5123921" cy="499008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81370" y="1764296"/>
            <a:ext cx="5123921" cy="499008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3161A-CBF1-47F4-9260-D9C68BEF4724}" type="datetimeFigureOut">
              <a:rPr lang="sr-Latn-CS"/>
              <a:pPr>
                <a:defRPr/>
              </a:pPr>
              <a:t>19.10.2026.</a:t>
            </a:fld>
            <a:endParaRPr lang="hr-H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75382-60BA-4BCE-96B2-1E7DE0F04FE7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670" y="1692533"/>
            <a:ext cx="4724775" cy="705367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845" indent="0">
              <a:buNone/>
              <a:defRPr sz="2200" b="1"/>
            </a:lvl2pPr>
            <a:lvl3pPr marL="995690" indent="0">
              <a:buNone/>
              <a:defRPr sz="2000" b="1"/>
            </a:lvl3pPr>
            <a:lvl4pPr marL="1493535" indent="0">
              <a:buNone/>
              <a:defRPr sz="1700" b="1"/>
            </a:lvl4pPr>
            <a:lvl5pPr marL="1991380" indent="0">
              <a:buNone/>
              <a:defRPr sz="1700" b="1"/>
            </a:lvl5pPr>
            <a:lvl6pPr marL="2489225" indent="0">
              <a:buNone/>
              <a:defRPr sz="1700" b="1"/>
            </a:lvl6pPr>
            <a:lvl7pPr marL="2987070" indent="0">
              <a:buNone/>
              <a:defRPr sz="1700" b="1"/>
            </a:lvl7pPr>
            <a:lvl8pPr marL="3484916" indent="0">
              <a:buNone/>
              <a:defRPr sz="1700" b="1"/>
            </a:lvl8pPr>
            <a:lvl9pPr marL="3982761" indent="0">
              <a:buNone/>
              <a:defRPr sz="1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4670" y="2397901"/>
            <a:ext cx="4724775" cy="4356478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32099" y="1692533"/>
            <a:ext cx="4726632" cy="705367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845" indent="0">
              <a:buNone/>
              <a:defRPr sz="2200" b="1"/>
            </a:lvl2pPr>
            <a:lvl3pPr marL="995690" indent="0">
              <a:buNone/>
              <a:defRPr sz="2000" b="1"/>
            </a:lvl3pPr>
            <a:lvl4pPr marL="1493535" indent="0">
              <a:buNone/>
              <a:defRPr sz="1700" b="1"/>
            </a:lvl4pPr>
            <a:lvl5pPr marL="1991380" indent="0">
              <a:buNone/>
              <a:defRPr sz="1700" b="1"/>
            </a:lvl5pPr>
            <a:lvl6pPr marL="2489225" indent="0">
              <a:buNone/>
              <a:defRPr sz="1700" b="1"/>
            </a:lvl6pPr>
            <a:lvl7pPr marL="2987070" indent="0">
              <a:buNone/>
              <a:defRPr sz="1700" b="1"/>
            </a:lvl7pPr>
            <a:lvl8pPr marL="3484916" indent="0">
              <a:buNone/>
              <a:defRPr sz="1700" b="1"/>
            </a:lvl8pPr>
            <a:lvl9pPr marL="3982761" indent="0">
              <a:buNone/>
              <a:defRPr sz="1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32099" y="2397901"/>
            <a:ext cx="4726632" cy="4356478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B0541-8694-413A-9D17-D3980B7E3801}" type="datetimeFigureOut">
              <a:rPr lang="sr-Latn-CS"/>
              <a:pPr>
                <a:defRPr/>
              </a:pPr>
              <a:t>19.10.2026.</a:t>
            </a:fld>
            <a:endParaRPr lang="hr-H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6B0B0-A91A-4273-B367-1865C5BCDAC5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61ECA-F822-43EC-8EA5-AF66A7CDD83B}" type="datetimeFigureOut">
              <a:rPr lang="sr-Latn-CS"/>
              <a:pPr>
                <a:defRPr/>
              </a:pPr>
              <a:t>19.10.2026.</a:t>
            </a:fld>
            <a:endParaRPr lang="hr-H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5BC98-4F01-4C97-A28F-A1381595EF61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77960-305A-444E-BF1F-CC4F48361CE6}" type="datetimeFigureOut">
              <a:rPr lang="sr-Latn-CS"/>
              <a:pPr>
                <a:defRPr/>
              </a:pPr>
              <a:t>19.10.2026.</a:t>
            </a:fld>
            <a:endParaRPr lang="hr-H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5FEE4-27EF-420A-84FD-14A450F41537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670" y="301050"/>
            <a:ext cx="3518055" cy="128121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0823" y="301052"/>
            <a:ext cx="5977907" cy="6453328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4670" y="1582266"/>
            <a:ext cx="3518055" cy="5172114"/>
          </a:xfrm>
        </p:spPr>
        <p:txBody>
          <a:bodyPr/>
          <a:lstStyle>
            <a:lvl1pPr marL="0" indent="0">
              <a:buNone/>
              <a:defRPr sz="1500"/>
            </a:lvl1pPr>
            <a:lvl2pPr marL="497845" indent="0">
              <a:buNone/>
              <a:defRPr sz="1300"/>
            </a:lvl2pPr>
            <a:lvl3pPr marL="995690" indent="0">
              <a:buNone/>
              <a:defRPr sz="1100"/>
            </a:lvl3pPr>
            <a:lvl4pPr marL="1493535" indent="0">
              <a:buNone/>
              <a:defRPr sz="1000"/>
            </a:lvl4pPr>
            <a:lvl5pPr marL="1991380" indent="0">
              <a:buNone/>
              <a:defRPr sz="1000"/>
            </a:lvl5pPr>
            <a:lvl6pPr marL="2489225" indent="0">
              <a:buNone/>
              <a:defRPr sz="1000"/>
            </a:lvl6pPr>
            <a:lvl7pPr marL="2987070" indent="0">
              <a:buNone/>
              <a:defRPr sz="1000"/>
            </a:lvl7pPr>
            <a:lvl8pPr marL="3484916" indent="0">
              <a:buNone/>
              <a:defRPr sz="1000"/>
            </a:lvl8pPr>
            <a:lvl9pPr marL="3982761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3CBC7-B108-4AD1-98BC-982C3F69DEFD}" type="datetimeFigureOut">
              <a:rPr lang="sr-Latn-CS"/>
              <a:pPr>
                <a:defRPr/>
              </a:pPr>
              <a:t>19.10.2026.</a:t>
            </a:fld>
            <a:endParaRPr lang="hr-H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78F73-C446-4F6D-942A-33925A19E747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981" y="5292884"/>
            <a:ext cx="6416040" cy="62485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95981" y="675613"/>
            <a:ext cx="6416040" cy="4536758"/>
          </a:xfrm>
        </p:spPr>
        <p:txBody>
          <a:bodyPr rtlCol="0">
            <a:normAutofit/>
          </a:bodyPr>
          <a:lstStyle>
            <a:lvl1pPr marL="0" indent="0">
              <a:buNone/>
              <a:defRPr sz="3500"/>
            </a:lvl1pPr>
            <a:lvl2pPr marL="497845" indent="0">
              <a:buNone/>
              <a:defRPr sz="3000"/>
            </a:lvl2pPr>
            <a:lvl3pPr marL="995690" indent="0">
              <a:buNone/>
              <a:defRPr sz="2600"/>
            </a:lvl3pPr>
            <a:lvl4pPr marL="1493535" indent="0">
              <a:buNone/>
              <a:defRPr sz="2200"/>
            </a:lvl4pPr>
            <a:lvl5pPr marL="1991380" indent="0">
              <a:buNone/>
              <a:defRPr sz="2200"/>
            </a:lvl5pPr>
            <a:lvl6pPr marL="2489225" indent="0">
              <a:buNone/>
              <a:defRPr sz="2200"/>
            </a:lvl6pPr>
            <a:lvl7pPr marL="2987070" indent="0">
              <a:buNone/>
              <a:defRPr sz="2200"/>
            </a:lvl7pPr>
            <a:lvl8pPr marL="3484916" indent="0">
              <a:buNone/>
              <a:defRPr sz="2200"/>
            </a:lvl8pPr>
            <a:lvl9pPr marL="3982761" indent="0">
              <a:buNone/>
              <a:defRPr sz="2200"/>
            </a:lvl9pPr>
          </a:lstStyle>
          <a:p>
            <a:pPr lvl="0"/>
            <a:endParaRPr lang="hr-H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95981" y="5917739"/>
            <a:ext cx="6416040" cy="887398"/>
          </a:xfrm>
        </p:spPr>
        <p:txBody>
          <a:bodyPr/>
          <a:lstStyle>
            <a:lvl1pPr marL="0" indent="0">
              <a:buNone/>
              <a:defRPr sz="1500"/>
            </a:lvl1pPr>
            <a:lvl2pPr marL="497845" indent="0">
              <a:buNone/>
              <a:defRPr sz="1300"/>
            </a:lvl2pPr>
            <a:lvl3pPr marL="995690" indent="0">
              <a:buNone/>
              <a:defRPr sz="1100"/>
            </a:lvl3pPr>
            <a:lvl4pPr marL="1493535" indent="0">
              <a:buNone/>
              <a:defRPr sz="1000"/>
            </a:lvl4pPr>
            <a:lvl5pPr marL="1991380" indent="0">
              <a:buNone/>
              <a:defRPr sz="1000"/>
            </a:lvl5pPr>
            <a:lvl6pPr marL="2489225" indent="0">
              <a:buNone/>
              <a:defRPr sz="1000"/>
            </a:lvl6pPr>
            <a:lvl7pPr marL="2987070" indent="0">
              <a:buNone/>
              <a:defRPr sz="1000"/>
            </a:lvl7pPr>
            <a:lvl8pPr marL="3484916" indent="0">
              <a:buNone/>
              <a:defRPr sz="1000"/>
            </a:lvl8pPr>
            <a:lvl9pPr marL="3982761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C43EC-54FC-48B6-915B-5756958EECE7}" type="datetimeFigureOut">
              <a:rPr lang="sr-Latn-CS"/>
              <a:pPr>
                <a:defRPr/>
              </a:pPr>
              <a:t>19.10.2026.</a:t>
            </a:fld>
            <a:endParaRPr lang="hr-H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B96E3-4064-4391-A39E-2A098FF778C8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BF1A4-142E-4FC4-8F3B-6342E8573569}" type="datetimeFigureOut">
              <a:rPr lang="sr-Latn-CS"/>
              <a:pPr>
                <a:defRPr/>
              </a:pPr>
              <a:t>19.10.2026.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2615B-4FDC-46CF-A0A3-08582F02B062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98774" y="302803"/>
            <a:ext cx="2606517" cy="645157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9226" y="302803"/>
            <a:ext cx="7641326" cy="645157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AFB28-64C7-4F5E-96D2-73DEF89A707E}" type="datetimeFigureOut">
              <a:rPr lang="sr-Latn-CS"/>
              <a:pPr>
                <a:defRPr/>
              </a:pPr>
              <a:t>19.10.2026.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8113C-81D8-49BB-B0CE-2CBA2F2E1926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534988" y="303213"/>
            <a:ext cx="9623425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69" tIns="49785" rIns="99569" bIns="497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34988" y="1763713"/>
            <a:ext cx="9623425" cy="499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69" tIns="49785" rIns="99569" bIns="497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988" y="7008813"/>
            <a:ext cx="2495550" cy="401637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C921369-7BE2-4492-8F65-4C2C47DD0B16}" type="datetimeFigureOut">
              <a:rPr lang="sr-Latn-CS"/>
              <a:pPr>
                <a:defRPr/>
              </a:pPr>
              <a:t>19.10.2026.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52838" y="7008813"/>
            <a:ext cx="3387725" cy="401637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62863" y="7008813"/>
            <a:ext cx="2495550" cy="401637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2BB1EF-C572-4D50-A3DE-7B545270C1DC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04" r:id="rId1"/>
    <p:sldLayoutId id="2147484505" r:id="rId2"/>
    <p:sldLayoutId id="2147484506" r:id="rId3"/>
    <p:sldLayoutId id="2147484507" r:id="rId4"/>
    <p:sldLayoutId id="2147484508" r:id="rId5"/>
    <p:sldLayoutId id="2147484509" r:id="rId6"/>
    <p:sldLayoutId id="2147484510" r:id="rId7"/>
    <p:sldLayoutId id="2147484511" r:id="rId8"/>
    <p:sldLayoutId id="2147484512" r:id="rId9"/>
    <p:sldLayoutId id="2147484513" r:id="rId10"/>
    <p:sldLayoutId id="214748451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5pPr>
      <a:lvl6pPr marL="497845" algn="ctr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6pPr>
      <a:lvl7pPr marL="995690" algn="ctr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7pPr>
      <a:lvl8pPr marL="1493535" algn="ctr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8pPr>
      <a:lvl9pPr marL="1991380" algn="ctr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9pPr>
    </p:titleStyle>
    <p:bodyStyle>
      <a:lvl1pPr marL="373063" indent="-37306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8038" indent="-3111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44600" indent="-2476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41488" indent="-2476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9963" indent="-2476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8148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35993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33838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31683" indent="-248923" algn="l" defTabSz="9956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845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69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535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38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9225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707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916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761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7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microsoft.com/office/2007/relationships/hdphoto" Target="../media/hdphoto4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63.png"/><Relationship Id="rId7" Type="http://schemas.openxmlformats.org/officeDocument/2006/relationships/image" Target="../media/image67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8.png"/><Relationship Id="rId4" Type="http://schemas.openxmlformats.org/officeDocument/2006/relationships/image" Target="../media/image7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8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0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6.jpeg"/><Relationship Id="rId4" Type="http://schemas.openxmlformats.org/officeDocument/2006/relationships/image" Target="../media/image125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1.jpeg"/><Relationship Id="rId5" Type="http://schemas.openxmlformats.org/officeDocument/2006/relationships/image" Target="../media/image130.PNG"/><Relationship Id="rId4" Type="http://schemas.openxmlformats.org/officeDocument/2006/relationships/image" Target="../media/image129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5.png"/><Relationship Id="rId4" Type="http://schemas.openxmlformats.org/officeDocument/2006/relationships/image" Target="../media/image134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g"/><Relationship Id="rId2" Type="http://schemas.openxmlformats.org/officeDocument/2006/relationships/image" Target="../media/image13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9.jpeg"/><Relationship Id="rId4" Type="http://schemas.openxmlformats.org/officeDocument/2006/relationships/image" Target="../media/image138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6.png"/><Relationship Id="rId4" Type="http://schemas.openxmlformats.org/officeDocument/2006/relationships/image" Target="../media/image145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jpeg"/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1.jpeg"/><Relationship Id="rId5" Type="http://schemas.openxmlformats.org/officeDocument/2006/relationships/image" Target="../media/image150.png"/><Relationship Id="rId4" Type="http://schemas.openxmlformats.org/officeDocument/2006/relationships/image" Target="../media/image149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png"/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6.jpeg"/><Relationship Id="rId5" Type="http://schemas.openxmlformats.org/officeDocument/2006/relationships/image" Target="../media/image155.png"/><Relationship Id="rId4" Type="http://schemas.openxmlformats.org/officeDocument/2006/relationships/image" Target="../media/image154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/>
          <p:cNvSpPr txBox="1">
            <a:spLocks/>
          </p:cNvSpPr>
          <p:nvPr/>
        </p:nvSpPr>
        <p:spPr>
          <a:xfrm>
            <a:off x="2539175" y="4860751"/>
            <a:ext cx="5616624" cy="1143780"/>
          </a:xfrm>
          <a:prstGeom prst="rect">
            <a:avLst/>
          </a:prstGeom>
        </p:spPr>
        <p:txBody>
          <a:bodyPr/>
          <a:lstStyle>
            <a:lvl1pPr marL="373063" indent="-37306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8038" indent="-3111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4600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41488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39963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  <a:defRPr/>
            </a:pPr>
            <a:r>
              <a:rPr lang="hr-H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FIRMA KOJA GRADI FIRME</a:t>
            </a:r>
          </a:p>
        </p:txBody>
      </p:sp>
      <p:sp>
        <p:nvSpPr>
          <p:cNvPr id="4" name="Text Placeholder 6"/>
          <p:cNvSpPr txBox="1">
            <a:spLocks/>
          </p:cNvSpPr>
          <p:nvPr/>
        </p:nvSpPr>
        <p:spPr>
          <a:xfrm>
            <a:off x="3834532" y="6372919"/>
            <a:ext cx="2664296" cy="360040"/>
          </a:xfrm>
          <a:prstGeom prst="rect">
            <a:avLst/>
          </a:prstGeom>
        </p:spPr>
        <p:txBody>
          <a:bodyPr/>
          <a:lstStyle>
            <a:lvl1pPr marL="373063" indent="-37306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8038" indent="-3111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4600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41488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39963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  <a:defRPr/>
            </a:pPr>
            <a:r>
              <a:rPr lang="hr-HR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OSNOVANO 1990.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" y="0"/>
            <a:ext cx="10686910" cy="756126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 bwMode="auto">
          <a:xfrm>
            <a:off x="4554612" y="6714348"/>
            <a:ext cx="1415582" cy="285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9569" tIns="49785" rIns="99569" bIns="49785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hr-H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OSNOVANO 1990</a:t>
            </a:r>
            <a:endParaRPr lang="bs-Latn-BA" sz="1200" b="1" dirty="0"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3337043" y="4876639"/>
            <a:ext cx="4097889" cy="408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bs-Latn-BA" sz="2000" b="1" dirty="0"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FIRMA KOJA GRADI FIRME</a:t>
            </a:r>
          </a:p>
        </p:txBody>
      </p:sp>
    </p:spTree>
  </p:cSld>
  <p:clrMapOvr>
    <a:masterClrMapping/>
  </p:clrMapOvr>
  <p:transition spd="slow">
    <p:newsfla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34132" y="351175"/>
            <a:ext cx="7505700" cy="377541"/>
          </a:xfrm>
          <a:prstGeom prst="rect">
            <a:avLst/>
          </a:prstGeom>
          <a:noFill/>
        </p:spPr>
        <p:txBody>
          <a:bodyPr lIns="99569" tIns="49785" rIns="99569" bIns="49785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PROIZVODNI POGONI - Gračanica, BiH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4223E9-35F2-4DC3-8115-B9F2FBFA4C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86" y="828303"/>
            <a:ext cx="10018383" cy="633124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454945" y="591157"/>
            <a:ext cx="4320479" cy="408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9569" tIns="49785" rIns="99569" bIns="49785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hr-HR" sz="2000" b="1" dirty="0">
                <a:effectLst>
                  <a:outerShdw blurRad="38100" dist="38100" dir="2700000" algn="tl">
                    <a:srgbClr val="808080"/>
                  </a:outerShdw>
                </a:effectLst>
                <a:latin typeface="Times New Roman" charset="0"/>
              </a:rPr>
              <a:t>KVALITET JE NAŠ PRIORITET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396996" y="7175629"/>
            <a:ext cx="8568952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charset="0"/>
              </a:rPr>
              <a:t>PREFABRIKOVANE BETONSKE KONSTRUKCIJE SU HI-TECH PROIZVOD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B0E3266-A725-2E97-75DE-592F27885F05}"/>
              </a:ext>
            </a:extLst>
          </p:cNvPr>
          <p:cNvSpPr/>
          <p:nvPr/>
        </p:nvSpPr>
        <p:spPr>
          <a:xfrm>
            <a:off x="306140" y="1260351"/>
            <a:ext cx="6912768" cy="6525378"/>
          </a:xfrm>
          <a:prstGeom prst="rect">
            <a:avLst/>
          </a:prstGeom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1500" b="1" dirty="0">
                <a:latin typeface="Times New Roman" pitchFamily="18" charset="0"/>
                <a:cs typeface="Times New Roman" pitchFamily="18" charset="0"/>
              </a:rPr>
              <a:t>– NORMA  EN 13369:2023 - OPĆA PRAVILA </a:t>
            </a:r>
          </a:p>
          <a:p>
            <a:pPr>
              <a:spcBef>
                <a:spcPct val="50000"/>
              </a:spcBef>
              <a:defRPr/>
            </a:pPr>
            <a:r>
              <a:rPr lang="hr-HR" sz="1500" b="1" dirty="0">
                <a:latin typeface="Times New Roman" pitchFamily="18" charset="0"/>
                <a:cs typeface="Times New Roman" pitchFamily="18" charset="0"/>
              </a:rPr>
              <a:t>– NORMA  EN 206:2013 - BETON</a:t>
            </a:r>
          </a:p>
          <a:p>
            <a:pPr>
              <a:spcBef>
                <a:spcPct val="50000"/>
              </a:spcBef>
              <a:defRPr/>
            </a:pPr>
            <a:r>
              <a:rPr lang="hr-HR" sz="1500" b="1" dirty="0">
                <a:latin typeface="Times New Roman" pitchFamily="18" charset="0"/>
                <a:cs typeface="Times New Roman" pitchFamily="18" charset="0"/>
              </a:rPr>
              <a:t>– NORMA  EN 1168:2005 - PLOČE SA ŠUPLJINAMA                   </a:t>
            </a:r>
          </a:p>
          <a:p>
            <a:pPr>
              <a:spcBef>
                <a:spcPct val="50000"/>
              </a:spcBef>
              <a:defRPr/>
            </a:pPr>
            <a:r>
              <a:rPr lang="hr-HR" sz="1500" b="1" dirty="0">
                <a:latin typeface="Times New Roman" pitchFamily="18" charset="0"/>
                <a:cs typeface="Times New Roman" pitchFamily="18" charset="0"/>
              </a:rPr>
              <a:t>– NORMA  EN 13225:2013 - LINIJSKI ELEMENTI     </a:t>
            </a:r>
          </a:p>
          <a:p>
            <a:pPr>
              <a:spcBef>
                <a:spcPct val="50000"/>
              </a:spcBef>
              <a:defRPr/>
            </a:pPr>
            <a:r>
              <a:rPr lang="hr-HR" sz="1500" b="1" dirty="0">
                <a:latin typeface="Times New Roman" pitchFamily="18" charset="0"/>
                <a:cs typeface="Times New Roman" pitchFamily="18" charset="0"/>
              </a:rPr>
              <a:t>– NORMA  EN 14992:2007 - ZIDNI ELEMENTI		                                                                                                            </a:t>
            </a:r>
          </a:p>
          <a:p>
            <a:pPr>
              <a:spcBef>
                <a:spcPct val="50000"/>
              </a:spcBef>
              <a:defRPr/>
            </a:pPr>
            <a:r>
              <a:rPr lang="hr-HR" sz="1500" b="1" dirty="0">
                <a:latin typeface="Times New Roman" pitchFamily="18" charset="0"/>
                <a:cs typeface="Times New Roman" pitchFamily="18" charset="0"/>
              </a:rPr>
              <a:t>– NORMA  EN 14991:2007 - ELEMENTI ZA TEMELJENJE</a:t>
            </a:r>
          </a:p>
          <a:p>
            <a:pPr>
              <a:spcBef>
                <a:spcPts val="900"/>
              </a:spcBef>
            </a:pPr>
            <a:r>
              <a:rPr lang="hr-HR" sz="1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– </a:t>
            </a:r>
            <a:r>
              <a:rPr lang="hr-HR" sz="1500" b="1" cap="all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Norma</a:t>
            </a:r>
            <a:r>
              <a:rPr lang="hr-HR" sz="1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  EN 13224:2011 - </a:t>
            </a:r>
            <a:r>
              <a:rPr lang="hr-HR" sz="1500" b="1" cap="all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Rebraste STROPNE ploče</a:t>
            </a:r>
            <a:endParaRPr lang="en-US" sz="1500" cap="all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79388" indent="-179388" defTabSz="179388">
              <a:spcBef>
                <a:spcPts val="900"/>
              </a:spcBef>
            </a:pPr>
            <a:r>
              <a:rPr lang="hr-HR" sz="1500" b="1" kern="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– </a:t>
            </a:r>
            <a:r>
              <a:rPr lang="hr-HR" sz="1500" b="1" kern="400" cap="all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Norma</a:t>
            </a:r>
            <a:r>
              <a:rPr lang="hr-HR" sz="1500" b="1" kern="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  EN 13747:2005 - </a:t>
            </a:r>
            <a:r>
              <a:rPr lang="hr-HR" sz="1500" b="1" kern="400" cap="all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Ploče za STROPNE konstrukcije</a:t>
            </a:r>
            <a:endParaRPr lang="en-US" sz="1500" kern="400" cap="all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Bef>
                <a:spcPct val="50000"/>
              </a:spcBef>
              <a:defRPr/>
            </a:pPr>
            <a:r>
              <a:rPr lang="hr-HR" sz="1500" b="1" dirty="0">
                <a:latin typeface="Times New Roman" pitchFamily="18" charset="0"/>
                <a:cs typeface="Times New Roman" pitchFamily="18" charset="0"/>
              </a:rPr>
              <a:t>– NORMA EN 13670:2009 - TOLERANCIJE			                                                                                         </a:t>
            </a:r>
          </a:p>
          <a:p>
            <a:pPr>
              <a:spcBef>
                <a:spcPct val="50000"/>
              </a:spcBef>
              <a:defRPr/>
            </a:pPr>
            <a:r>
              <a:rPr lang="hr-HR" sz="1500" b="1" dirty="0">
                <a:latin typeface="Times New Roman" pitchFamily="18" charset="0"/>
                <a:cs typeface="Times New Roman" pitchFamily="18" charset="0"/>
              </a:rPr>
              <a:t>– DBV/ BDZ - VIDNI BETON - DIN 18217</a:t>
            </a:r>
          </a:p>
          <a:p>
            <a:pPr>
              <a:spcBef>
                <a:spcPts val="1200"/>
              </a:spcBef>
            </a:pPr>
            <a:r>
              <a:rPr lang="bs-Latn-BA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MARKE BETONA: MB 70 (C55/67); MB 60 (C50/60) ); MB 40 (C30/37)</a:t>
            </a:r>
          </a:p>
          <a:p>
            <a:pPr>
              <a:spcBef>
                <a:spcPts val="1200"/>
              </a:spcBef>
            </a:pPr>
            <a:r>
              <a:rPr lang="bs-Latn-BA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PORTLAND  CEMENT CEM</a:t>
            </a:r>
            <a:r>
              <a:rPr lang="hr-HR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s-Latn-BA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52,5 N</a:t>
            </a:r>
            <a:endParaRPr lang="bs-Latn-BA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bs-Latn-BA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ARMATURA - B550B</a:t>
            </a:r>
          </a:p>
          <a:p>
            <a:pPr>
              <a:spcBef>
                <a:spcPts val="1200"/>
              </a:spcBef>
            </a:pPr>
            <a:r>
              <a:rPr lang="bs-Latn-BA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UŽE ZA PREDNAPREZANJE - Y1860S7</a:t>
            </a:r>
          </a:p>
          <a:p>
            <a:pPr>
              <a:spcBef>
                <a:spcPts val="1200"/>
              </a:spcBef>
            </a:pPr>
            <a:r>
              <a:rPr lang="bs-Latn-BA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ADITIVI ZA BETON – SIKA, </a:t>
            </a:r>
            <a:r>
              <a:rPr lang="sv-SE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MAPEI</a:t>
            </a:r>
            <a:r>
              <a:rPr lang="hr-HR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sv-SE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MASTER BUILDERS </a:t>
            </a:r>
            <a:r>
              <a:rPr lang="hr-HR" sz="1500" b="1" dirty="0">
                <a:latin typeface="Times New Roman" pitchFamily="18" charset="0"/>
                <a:cs typeface="Times New Roman" pitchFamily="18" charset="0"/>
              </a:rPr>
              <a:t>			</a:t>
            </a:r>
          </a:p>
          <a:p>
            <a:pPr>
              <a:spcBef>
                <a:spcPct val="50000"/>
              </a:spcBef>
              <a:defRPr/>
            </a:pPr>
            <a:endParaRPr lang="hr-HR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50000"/>
              </a:spcBef>
              <a:defRPr/>
            </a:pPr>
            <a:endParaRPr lang="hr-HR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1A4E0E-218A-5F97-D363-DD573AD526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743" y="756294"/>
            <a:ext cx="4057541" cy="618677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290" y="5276372"/>
            <a:ext cx="7782368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62124" y="576774"/>
            <a:ext cx="7728419" cy="133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sz="2000" b="1" dirty="0">
                <a:effectLst>
                  <a:outerShdw blurRad="38100" dist="38100" dir="2700000" algn="tl">
                    <a:srgbClr val="808080"/>
                  </a:outerShdw>
                </a:effectLst>
                <a:latin typeface="Times New Roman" charset="0"/>
              </a:rPr>
              <a:t>	KLASE VIDNOG BETONA</a:t>
            </a:r>
          </a:p>
          <a:p>
            <a:pPr>
              <a:spcBef>
                <a:spcPct val="50000"/>
              </a:spcBef>
              <a:defRPr/>
            </a:pPr>
            <a:r>
              <a:rPr lang="hr-HR" sz="2000" b="1" dirty="0">
                <a:effectLst>
                  <a:outerShdw blurRad="38100" dist="38100" dir="2700000" algn="tl">
                    <a:srgbClr val="808080"/>
                  </a:outerShdw>
                </a:effectLst>
                <a:latin typeface="Times New Roman" charset="0"/>
              </a:rPr>
              <a:t>	DIN 18217, Upustvo za vidni beton BDZ/DBV</a:t>
            </a:r>
          </a:p>
          <a:p>
            <a:pPr algn="ctr">
              <a:spcBef>
                <a:spcPct val="50000"/>
              </a:spcBef>
              <a:defRPr/>
            </a:pPr>
            <a:endParaRPr lang="hr-HR" sz="2000" b="1" dirty="0">
              <a:effectLst>
                <a:outerShdw blurRad="38100" dist="38100" dir="2700000" algn="tl">
                  <a:srgbClr val="808080"/>
                </a:outerShdw>
              </a:effectLst>
              <a:latin typeface="Times New Roman" charset="0"/>
            </a:endParaRPr>
          </a:p>
        </p:txBody>
      </p:sp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1182688" y="3132138"/>
            <a:ext cx="8301037" cy="1949450"/>
            <a:chOff x="745" y="1973"/>
            <a:chExt cx="5229" cy="1228"/>
          </a:xfrm>
        </p:grpSpPr>
        <p:sp>
          <p:nvSpPr>
            <p:cNvPr id="7" name="AutoShape 3"/>
            <p:cNvSpPr>
              <a:spLocks noChangeAspect="1" noChangeArrowheads="1" noTextEdit="1"/>
            </p:cNvSpPr>
            <p:nvPr/>
          </p:nvSpPr>
          <p:spPr bwMode="auto">
            <a:xfrm>
              <a:off x="745" y="1973"/>
              <a:ext cx="5229" cy="12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8" name="Rectangle 5"/>
            <p:cNvSpPr>
              <a:spLocks noChangeArrowheads="1"/>
            </p:cNvSpPr>
            <p:nvPr/>
          </p:nvSpPr>
          <p:spPr bwMode="auto">
            <a:xfrm>
              <a:off x="745" y="1973"/>
              <a:ext cx="5229" cy="522"/>
            </a:xfrm>
            <a:prstGeom prst="rect">
              <a:avLst/>
            </a:prstGeom>
            <a:solidFill>
              <a:srgbClr val="B7DE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9" name="Rectangle 6"/>
            <p:cNvSpPr>
              <a:spLocks noChangeArrowheads="1"/>
            </p:cNvSpPr>
            <p:nvPr/>
          </p:nvSpPr>
          <p:spPr bwMode="auto">
            <a:xfrm>
              <a:off x="745" y="2489"/>
              <a:ext cx="5229" cy="712"/>
            </a:xfrm>
            <a:prstGeom prst="rect">
              <a:avLst/>
            </a:prstGeom>
            <a:solidFill>
              <a:srgbClr val="DAEE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1796" y="2272"/>
              <a:ext cx="434" cy="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0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Upijajuća 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" name="Rectangle 8"/>
            <p:cNvSpPr>
              <a:spLocks noChangeArrowheads="1"/>
            </p:cNvSpPr>
            <p:nvPr/>
          </p:nvSpPr>
          <p:spPr bwMode="auto">
            <a:xfrm>
              <a:off x="1857" y="2380"/>
              <a:ext cx="278" cy="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0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oplata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" name="Rectangle 9"/>
            <p:cNvSpPr>
              <a:spLocks noChangeArrowheads="1"/>
            </p:cNvSpPr>
            <p:nvPr/>
          </p:nvSpPr>
          <p:spPr bwMode="auto">
            <a:xfrm>
              <a:off x="2244" y="2272"/>
              <a:ext cx="522" cy="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0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Neupijajuća 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>
              <a:off x="2352" y="2380"/>
              <a:ext cx="278" cy="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0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oplata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>
              <a:off x="2786" y="2272"/>
              <a:ext cx="434" cy="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0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Upijajuća </a:t>
              </a:r>
              <a:endParaRPr kumimoji="0" lang="sr-Latn-RS" altLang="sr-Latn-R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" name="Rectangle 12"/>
            <p:cNvSpPr>
              <a:spLocks noChangeArrowheads="1"/>
            </p:cNvSpPr>
            <p:nvPr/>
          </p:nvSpPr>
          <p:spPr bwMode="auto">
            <a:xfrm>
              <a:off x="2848" y="2380"/>
              <a:ext cx="278" cy="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0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oplata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6" name="Rectangle 13"/>
            <p:cNvSpPr>
              <a:spLocks noChangeArrowheads="1"/>
            </p:cNvSpPr>
            <p:nvPr/>
          </p:nvSpPr>
          <p:spPr bwMode="auto">
            <a:xfrm>
              <a:off x="3227" y="2272"/>
              <a:ext cx="522" cy="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0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Neupijajuća </a:t>
              </a:r>
              <a:endParaRPr kumimoji="0" lang="sr-Latn-RS" altLang="sr-Latn-R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" name="Rectangle 14"/>
            <p:cNvSpPr>
              <a:spLocks noChangeArrowheads="1"/>
            </p:cNvSpPr>
            <p:nvPr/>
          </p:nvSpPr>
          <p:spPr bwMode="auto">
            <a:xfrm>
              <a:off x="3336" y="2380"/>
              <a:ext cx="278" cy="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0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oplata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8" name="Rectangle 15"/>
            <p:cNvSpPr>
              <a:spLocks noChangeArrowheads="1"/>
            </p:cNvSpPr>
            <p:nvPr/>
          </p:nvSpPr>
          <p:spPr bwMode="auto">
            <a:xfrm>
              <a:off x="921" y="2529"/>
              <a:ext cx="217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SB1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9" name="Rectangle 16"/>
            <p:cNvSpPr>
              <a:spLocks noChangeArrowheads="1"/>
            </p:cNvSpPr>
            <p:nvPr/>
          </p:nvSpPr>
          <p:spPr bwMode="auto">
            <a:xfrm>
              <a:off x="1437" y="2529"/>
              <a:ext cx="15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T1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0" name="Rectangle 17"/>
            <p:cNvSpPr>
              <a:spLocks noChangeArrowheads="1"/>
            </p:cNvSpPr>
            <p:nvPr/>
          </p:nvSpPr>
          <p:spPr bwMode="auto">
            <a:xfrm>
              <a:off x="3844" y="2529"/>
              <a:ext cx="224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AF1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1" name="Rectangle 18"/>
            <p:cNvSpPr>
              <a:spLocks noChangeArrowheads="1"/>
            </p:cNvSpPr>
            <p:nvPr/>
          </p:nvSpPr>
          <p:spPr bwMode="auto">
            <a:xfrm>
              <a:off x="4862" y="2529"/>
              <a:ext cx="488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Po odabiru</a:t>
              </a:r>
              <a:endParaRPr kumimoji="0" lang="sr-Latn-RS" altLang="sr-Latn-R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2" name="Rectangle 19"/>
            <p:cNvSpPr>
              <a:spLocks noChangeArrowheads="1"/>
            </p:cNvSpPr>
            <p:nvPr/>
          </p:nvSpPr>
          <p:spPr bwMode="auto">
            <a:xfrm>
              <a:off x="5628" y="2529"/>
              <a:ext cx="298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SHK1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3" name="Rectangle 20"/>
            <p:cNvSpPr>
              <a:spLocks noChangeArrowheads="1"/>
            </p:cNvSpPr>
            <p:nvPr/>
          </p:nvSpPr>
          <p:spPr bwMode="auto">
            <a:xfrm>
              <a:off x="921" y="2706"/>
              <a:ext cx="217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SB2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4" name="Rectangle 21"/>
            <p:cNvSpPr>
              <a:spLocks noChangeArrowheads="1"/>
            </p:cNvSpPr>
            <p:nvPr/>
          </p:nvSpPr>
          <p:spPr bwMode="auto">
            <a:xfrm>
              <a:off x="1918" y="2706"/>
              <a:ext cx="149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P2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5" name="Rectangle 22"/>
            <p:cNvSpPr>
              <a:spLocks noChangeArrowheads="1"/>
            </p:cNvSpPr>
            <p:nvPr/>
          </p:nvSpPr>
          <p:spPr bwMode="auto">
            <a:xfrm>
              <a:off x="2407" y="2706"/>
              <a:ext cx="149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P1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6" name="Rectangle 23"/>
            <p:cNvSpPr>
              <a:spLocks noChangeArrowheads="1"/>
            </p:cNvSpPr>
            <p:nvPr/>
          </p:nvSpPr>
          <p:spPr bwMode="auto">
            <a:xfrm>
              <a:off x="3844" y="2706"/>
              <a:ext cx="224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AF2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7" name="Rectangle 24"/>
            <p:cNvSpPr>
              <a:spLocks noChangeArrowheads="1"/>
            </p:cNvSpPr>
            <p:nvPr/>
          </p:nvSpPr>
          <p:spPr bwMode="auto">
            <a:xfrm>
              <a:off x="4774" y="2706"/>
              <a:ext cx="644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Preporučuje se</a:t>
              </a:r>
              <a:endParaRPr kumimoji="0" lang="sr-Latn-RS" altLang="sr-Latn-R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8" name="Rectangle 25"/>
            <p:cNvSpPr>
              <a:spLocks noChangeArrowheads="1"/>
            </p:cNvSpPr>
            <p:nvPr/>
          </p:nvSpPr>
          <p:spPr bwMode="auto">
            <a:xfrm>
              <a:off x="921" y="2882"/>
              <a:ext cx="217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SB3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9" name="Rectangle 26"/>
            <p:cNvSpPr>
              <a:spLocks noChangeArrowheads="1"/>
            </p:cNvSpPr>
            <p:nvPr/>
          </p:nvSpPr>
          <p:spPr bwMode="auto">
            <a:xfrm>
              <a:off x="1918" y="2882"/>
              <a:ext cx="149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P3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0" name="Rectangle 27"/>
            <p:cNvSpPr>
              <a:spLocks noChangeArrowheads="1"/>
            </p:cNvSpPr>
            <p:nvPr/>
          </p:nvSpPr>
          <p:spPr bwMode="auto">
            <a:xfrm>
              <a:off x="2407" y="2882"/>
              <a:ext cx="149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P2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1" name="Rectangle 28"/>
            <p:cNvSpPr>
              <a:spLocks noChangeArrowheads="1"/>
            </p:cNvSpPr>
            <p:nvPr/>
          </p:nvSpPr>
          <p:spPr bwMode="auto">
            <a:xfrm>
              <a:off x="3844" y="2882"/>
              <a:ext cx="224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AF3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2" name="Rectangle 29"/>
            <p:cNvSpPr>
              <a:spLocks noChangeArrowheads="1"/>
            </p:cNvSpPr>
            <p:nvPr/>
          </p:nvSpPr>
          <p:spPr bwMode="auto">
            <a:xfrm>
              <a:off x="4340" y="2882"/>
              <a:ext cx="15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E2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3" name="Rectangle 30"/>
            <p:cNvSpPr>
              <a:spLocks noChangeArrowheads="1"/>
            </p:cNvSpPr>
            <p:nvPr/>
          </p:nvSpPr>
          <p:spPr bwMode="auto">
            <a:xfrm>
              <a:off x="4631" y="2882"/>
              <a:ext cx="95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Preporučuje se izričito</a:t>
              </a:r>
              <a:endParaRPr kumimoji="0" lang="sr-Latn-RS" altLang="sr-Latn-R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4" name="Rectangle 31"/>
            <p:cNvSpPr>
              <a:spLocks noChangeArrowheads="1"/>
            </p:cNvSpPr>
            <p:nvPr/>
          </p:nvSpPr>
          <p:spPr bwMode="auto">
            <a:xfrm>
              <a:off x="921" y="3059"/>
              <a:ext cx="217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SB4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" name="Rectangle 32"/>
            <p:cNvSpPr>
              <a:spLocks noChangeArrowheads="1"/>
            </p:cNvSpPr>
            <p:nvPr/>
          </p:nvSpPr>
          <p:spPr bwMode="auto">
            <a:xfrm>
              <a:off x="1437" y="3059"/>
              <a:ext cx="15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T3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6" name="Rectangle 33"/>
            <p:cNvSpPr>
              <a:spLocks noChangeArrowheads="1"/>
            </p:cNvSpPr>
            <p:nvPr/>
          </p:nvSpPr>
          <p:spPr bwMode="auto">
            <a:xfrm>
              <a:off x="1918" y="3059"/>
              <a:ext cx="149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P4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7" name="Rectangle 34"/>
            <p:cNvSpPr>
              <a:spLocks noChangeArrowheads="1"/>
            </p:cNvSpPr>
            <p:nvPr/>
          </p:nvSpPr>
          <p:spPr bwMode="auto">
            <a:xfrm>
              <a:off x="2407" y="3059"/>
              <a:ext cx="149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P3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8" name="Rectangle 35"/>
            <p:cNvSpPr>
              <a:spLocks noChangeArrowheads="1"/>
            </p:cNvSpPr>
            <p:nvPr/>
          </p:nvSpPr>
          <p:spPr bwMode="auto">
            <a:xfrm>
              <a:off x="2875" y="3059"/>
              <a:ext cx="210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FT2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9" name="Rectangle 36"/>
            <p:cNvSpPr>
              <a:spLocks noChangeArrowheads="1"/>
            </p:cNvSpPr>
            <p:nvPr/>
          </p:nvSpPr>
          <p:spPr bwMode="auto">
            <a:xfrm>
              <a:off x="3363" y="3059"/>
              <a:ext cx="210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FT3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0" name="Rectangle 37"/>
            <p:cNvSpPr>
              <a:spLocks noChangeArrowheads="1"/>
            </p:cNvSpPr>
            <p:nvPr/>
          </p:nvSpPr>
          <p:spPr bwMode="auto">
            <a:xfrm>
              <a:off x="3844" y="3059"/>
              <a:ext cx="224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AF4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1" name="Rectangle 38"/>
            <p:cNvSpPr>
              <a:spLocks noChangeArrowheads="1"/>
            </p:cNvSpPr>
            <p:nvPr/>
          </p:nvSpPr>
          <p:spPr bwMode="auto">
            <a:xfrm>
              <a:off x="4340" y="3059"/>
              <a:ext cx="15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E3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2" name="Rectangle 39"/>
            <p:cNvSpPr>
              <a:spLocks noChangeArrowheads="1"/>
            </p:cNvSpPr>
            <p:nvPr/>
          </p:nvSpPr>
          <p:spPr bwMode="auto">
            <a:xfrm>
              <a:off x="4848" y="3059"/>
              <a:ext cx="515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Neophodno</a:t>
              </a:r>
              <a:endParaRPr kumimoji="0" lang="sr-Latn-RS" altLang="sr-Latn-R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3" name="Rectangle 40"/>
            <p:cNvSpPr>
              <a:spLocks noChangeArrowheads="1"/>
            </p:cNvSpPr>
            <p:nvPr/>
          </p:nvSpPr>
          <p:spPr bwMode="auto">
            <a:xfrm>
              <a:off x="5628" y="3059"/>
              <a:ext cx="298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SHK3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4" name="Rectangle 41"/>
            <p:cNvSpPr>
              <a:spLocks noChangeArrowheads="1"/>
            </p:cNvSpPr>
            <p:nvPr/>
          </p:nvSpPr>
          <p:spPr bwMode="auto">
            <a:xfrm>
              <a:off x="5628" y="2048"/>
              <a:ext cx="319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Klasa 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5" name="Rectangle 42"/>
            <p:cNvSpPr>
              <a:spLocks noChangeArrowheads="1"/>
            </p:cNvSpPr>
            <p:nvPr/>
          </p:nvSpPr>
          <p:spPr bwMode="auto">
            <a:xfrm>
              <a:off x="5560" y="2177"/>
              <a:ext cx="441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površine 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6" name="Rectangle 43"/>
            <p:cNvSpPr>
              <a:spLocks noChangeArrowheads="1"/>
            </p:cNvSpPr>
            <p:nvPr/>
          </p:nvSpPr>
          <p:spPr bwMode="auto">
            <a:xfrm>
              <a:off x="5621" y="2306"/>
              <a:ext cx="305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oplate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7" name="Rectangle 44"/>
            <p:cNvSpPr>
              <a:spLocks noChangeArrowheads="1"/>
            </p:cNvSpPr>
            <p:nvPr/>
          </p:nvSpPr>
          <p:spPr bwMode="auto">
            <a:xfrm>
              <a:off x="5628" y="2787"/>
              <a:ext cx="298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SHK2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8" name="Rectangle 45"/>
            <p:cNvSpPr>
              <a:spLocks noChangeArrowheads="1"/>
            </p:cNvSpPr>
            <p:nvPr/>
          </p:nvSpPr>
          <p:spPr bwMode="auto">
            <a:xfrm>
              <a:off x="4204" y="2177"/>
              <a:ext cx="41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Glatkost</a:t>
              </a:r>
              <a:endParaRPr kumimoji="0" lang="sr-Latn-RS" altLang="sr-Latn-R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9" name="Rectangle 46"/>
            <p:cNvSpPr>
              <a:spLocks noChangeArrowheads="1"/>
            </p:cNvSpPr>
            <p:nvPr/>
          </p:nvSpPr>
          <p:spPr bwMode="auto">
            <a:xfrm>
              <a:off x="4713" y="2177"/>
              <a:ext cx="766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Probna površina</a:t>
              </a:r>
              <a:endParaRPr kumimoji="0" lang="sr-Latn-RS" altLang="sr-Latn-R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0" name="Rectangle 47"/>
            <p:cNvSpPr>
              <a:spLocks noChangeArrowheads="1"/>
            </p:cNvSpPr>
            <p:nvPr/>
          </p:nvSpPr>
          <p:spPr bwMode="auto">
            <a:xfrm>
              <a:off x="2163" y="2523"/>
              <a:ext cx="149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P1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1" name="Rectangle 48"/>
            <p:cNvSpPr>
              <a:spLocks noChangeArrowheads="1"/>
            </p:cNvSpPr>
            <p:nvPr/>
          </p:nvSpPr>
          <p:spPr bwMode="auto">
            <a:xfrm>
              <a:off x="3003" y="2061"/>
              <a:ext cx="427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Ton boje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2" name="Rectangle 49"/>
            <p:cNvSpPr>
              <a:spLocks noChangeArrowheads="1"/>
            </p:cNvSpPr>
            <p:nvPr/>
          </p:nvSpPr>
          <p:spPr bwMode="auto">
            <a:xfrm>
              <a:off x="3119" y="2523"/>
              <a:ext cx="210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FT1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3" name="Rectangle 50"/>
            <p:cNvSpPr>
              <a:spLocks noChangeArrowheads="1"/>
            </p:cNvSpPr>
            <p:nvPr/>
          </p:nvSpPr>
          <p:spPr bwMode="auto">
            <a:xfrm>
              <a:off x="3119" y="2787"/>
              <a:ext cx="210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FT2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4" name="Rectangle 51"/>
            <p:cNvSpPr>
              <a:spLocks noChangeArrowheads="1"/>
            </p:cNvSpPr>
            <p:nvPr/>
          </p:nvSpPr>
          <p:spPr bwMode="auto">
            <a:xfrm>
              <a:off x="4340" y="2611"/>
              <a:ext cx="15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E1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5" name="Rectangle 52"/>
            <p:cNvSpPr>
              <a:spLocks noChangeArrowheads="1"/>
            </p:cNvSpPr>
            <p:nvPr/>
          </p:nvSpPr>
          <p:spPr bwMode="auto">
            <a:xfrm>
              <a:off x="1437" y="2787"/>
              <a:ext cx="15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T2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6" name="Rectangle 53"/>
            <p:cNvSpPr>
              <a:spLocks noChangeArrowheads="1"/>
            </p:cNvSpPr>
            <p:nvPr/>
          </p:nvSpPr>
          <p:spPr bwMode="auto">
            <a:xfrm>
              <a:off x="2115" y="2061"/>
              <a:ext cx="24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Pore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7" name="Rectangle 54"/>
            <p:cNvSpPr>
              <a:spLocks noChangeArrowheads="1"/>
            </p:cNvSpPr>
            <p:nvPr/>
          </p:nvSpPr>
          <p:spPr bwMode="auto">
            <a:xfrm>
              <a:off x="881" y="2048"/>
              <a:ext cx="319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Klasa 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8" name="Rectangle 55"/>
            <p:cNvSpPr>
              <a:spLocks noChangeArrowheads="1"/>
            </p:cNvSpPr>
            <p:nvPr/>
          </p:nvSpPr>
          <p:spPr bwMode="auto">
            <a:xfrm>
              <a:off x="854" y="2177"/>
              <a:ext cx="359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vidnog 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9" name="Rectangle 56"/>
            <p:cNvSpPr>
              <a:spLocks noChangeArrowheads="1"/>
            </p:cNvSpPr>
            <p:nvPr/>
          </p:nvSpPr>
          <p:spPr bwMode="auto">
            <a:xfrm>
              <a:off x="854" y="2306"/>
              <a:ext cx="332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betona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0" name="Rectangle 57"/>
            <p:cNvSpPr>
              <a:spLocks noChangeArrowheads="1"/>
            </p:cNvSpPr>
            <p:nvPr/>
          </p:nvSpPr>
          <p:spPr bwMode="auto">
            <a:xfrm>
              <a:off x="1288" y="2177"/>
              <a:ext cx="434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Tekstura</a:t>
              </a:r>
              <a:endParaRPr kumimoji="0" lang="sr-Latn-RS" altLang="sr-Latn-R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1" name="Rectangle 58"/>
            <p:cNvSpPr>
              <a:spLocks noChangeArrowheads="1"/>
            </p:cNvSpPr>
            <p:nvPr/>
          </p:nvSpPr>
          <p:spPr bwMode="auto">
            <a:xfrm>
              <a:off x="3790" y="1987"/>
              <a:ext cx="353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Radne 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2" name="Rectangle 59"/>
            <p:cNvSpPr>
              <a:spLocks noChangeArrowheads="1"/>
            </p:cNvSpPr>
            <p:nvPr/>
          </p:nvSpPr>
          <p:spPr bwMode="auto">
            <a:xfrm>
              <a:off x="3770" y="2116"/>
              <a:ext cx="387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fuge na 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3" name="Rectangle 60"/>
            <p:cNvSpPr>
              <a:spLocks noChangeArrowheads="1"/>
            </p:cNvSpPr>
            <p:nvPr/>
          </p:nvSpPr>
          <p:spPr bwMode="auto">
            <a:xfrm>
              <a:off x="3750" y="2244"/>
              <a:ext cx="421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površini </a:t>
              </a:r>
              <a:endParaRPr kumimoji="0" lang="sr-Latn-RS" altLang="sr-Latn-R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4" name="Rectangle 61"/>
            <p:cNvSpPr>
              <a:spLocks noChangeArrowheads="1"/>
            </p:cNvSpPr>
            <p:nvPr/>
          </p:nvSpPr>
          <p:spPr bwMode="auto">
            <a:xfrm>
              <a:off x="3797" y="2373"/>
              <a:ext cx="305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3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oplate</a:t>
              </a:r>
              <a:endParaRPr kumimoji="0" lang="sr-Latn-RS" altLang="sr-Latn-R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5" name="Rectangle 62"/>
            <p:cNvSpPr>
              <a:spLocks noChangeArrowheads="1"/>
            </p:cNvSpPr>
            <p:nvPr/>
          </p:nvSpPr>
          <p:spPr bwMode="auto">
            <a:xfrm>
              <a:off x="738" y="1966"/>
              <a:ext cx="14" cy="51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66" name="Rectangle 63"/>
            <p:cNvSpPr>
              <a:spLocks noChangeArrowheads="1"/>
            </p:cNvSpPr>
            <p:nvPr/>
          </p:nvSpPr>
          <p:spPr bwMode="auto">
            <a:xfrm>
              <a:off x="1247" y="1980"/>
              <a:ext cx="13" cy="502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67" name="Rectangle 64"/>
            <p:cNvSpPr>
              <a:spLocks noChangeArrowheads="1"/>
            </p:cNvSpPr>
            <p:nvPr/>
          </p:nvSpPr>
          <p:spPr bwMode="auto">
            <a:xfrm>
              <a:off x="1715" y="1980"/>
              <a:ext cx="13" cy="502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68" name="Rectangle 65"/>
            <p:cNvSpPr>
              <a:spLocks noChangeArrowheads="1"/>
            </p:cNvSpPr>
            <p:nvPr/>
          </p:nvSpPr>
          <p:spPr bwMode="auto">
            <a:xfrm>
              <a:off x="2698" y="1980"/>
              <a:ext cx="14" cy="502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69" name="Rectangle 66"/>
            <p:cNvSpPr>
              <a:spLocks noChangeArrowheads="1"/>
            </p:cNvSpPr>
            <p:nvPr/>
          </p:nvSpPr>
          <p:spPr bwMode="auto">
            <a:xfrm>
              <a:off x="3675" y="1980"/>
              <a:ext cx="13" cy="502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70" name="Rectangle 67"/>
            <p:cNvSpPr>
              <a:spLocks noChangeArrowheads="1"/>
            </p:cNvSpPr>
            <p:nvPr/>
          </p:nvSpPr>
          <p:spPr bwMode="auto">
            <a:xfrm>
              <a:off x="4163" y="1980"/>
              <a:ext cx="14" cy="502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71" name="Rectangle 68"/>
            <p:cNvSpPr>
              <a:spLocks noChangeArrowheads="1"/>
            </p:cNvSpPr>
            <p:nvPr/>
          </p:nvSpPr>
          <p:spPr bwMode="auto">
            <a:xfrm>
              <a:off x="738" y="2658"/>
              <a:ext cx="3439" cy="21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72" name="Rectangle 69"/>
            <p:cNvSpPr>
              <a:spLocks noChangeArrowheads="1"/>
            </p:cNvSpPr>
            <p:nvPr/>
          </p:nvSpPr>
          <p:spPr bwMode="auto">
            <a:xfrm>
              <a:off x="4597" y="1980"/>
              <a:ext cx="14" cy="502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73" name="Rectangle 70"/>
            <p:cNvSpPr>
              <a:spLocks noChangeArrowheads="1"/>
            </p:cNvSpPr>
            <p:nvPr/>
          </p:nvSpPr>
          <p:spPr bwMode="auto">
            <a:xfrm>
              <a:off x="5526" y="1980"/>
              <a:ext cx="14" cy="502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74" name="Rectangle 71"/>
            <p:cNvSpPr>
              <a:spLocks noChangeArrowheads="1"/>
            </p:cNvSpPr>
            <p:nvPr/>
          </p:nvSpPr>
          <p:spPr bwMode="auto">
            <a:xfrm>
              <a:off x="5961" y="1980"/>
              <a:ext cx="13" cy="502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75" name="Rectangle 72"/>
            <p:cNvSpPr>
              <a:spLocks noChangeArrowheads="1"/>
            </p:cNvSpPr>
            <p:nvPr/>
          </p:nvSpPr>
          <p:spPr bwMode="auto">
            <a:xfrm>
              <a:off x="738" y="2502"/>
              <a:ext cx="14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76" name="Rectangle 73"/>
            <p:cNvSpPr>
              <a:spLocks noChangeArrowheads="1"/>
            </p:cNvSpPr>
            <p:nvPr/>
          </p:nvSpPr>
          <p:spPr bwMode="auto">
            <a:xfrm>
              <a:off x="1247" y="2502"/>
              <a:ext cx="13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77" name="Rectangle 74"/>
            <p:cNvSpPr>
              <a:spLocks noChangeArrowheads="1"/>
            </p:cNvSpPr>
            <p:nvPr/>
          </p:nvSpPr>
          <p:spPr bwMode="auto">
            <a:xfrm>
              <a:off x="738" y="2835"/>
              <a:ext cx="522" cy="20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78" name="Rectangle 75"/>
            <p:cNvSpPr>
              <a:spLocks noChangeArrowheads="1"/>
            </p:cNvSpPr>
            <p:nvPr/>
          </p:nvSpPr>
          <p:spPr bwMode="auto">
            <a:xfrm>
              <a:off x="1715" y="2502"/>
              <a:ext cx="13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79" name="Rectangle 76"/>
            <p:cNvSpPr>
              <a:spLocks noChangeArrowheads="1"/>
            </p:cNvSpPr>
            <p:nvPr/>
          </p:nvSpPr>
          <p:spPr bwMode="auto">
            <a:xfrm>
              <a:off x="2203" y="2265"/>
              <a:ext cx="21" cy="237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80" name="Rectangle 77"/>
            <p:cNvSpPr>
              <a:spLocks noChangeArrowheads="1"/>
            </p:cNvSpPr>
            <p:nvPr/>
          </p:nvSpPr>
          <p:spPr bwMode="auto">
            <a:xfrm>
              <a:off x="2698" y="2502"/>
              <a:ext cx="14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81" name="Rectangle 78"/>
            <p:cNvSpPr>
              <a:spLocks noChangeArrowheads="1"/>
            </p:cNvSpPr>
            <p:nvPr/>
          </p:nvSpPr>
          <p:spPr bwMode="auto">
            <a:xfrm>
              <a:off x="1715" y="2835"/>
              <a:ext cx="997" cy="20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82" name="Rectangle 79"/>
            <p:cNvSpPr>
              <a:spLocks noChangeArrowheads="1"/>
            </p:cNvSpPr>
            <p:nvPr/>
          </p:nvSpPr>
          <p:spPr bwMode="auto">
            <a:xfrm>
              <a:off x="3675" y="2502"/>
              <a:ext cx="13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83" name="Rectangle 80"/>
            <p:cNvSpPr>
              <a:spLocks noChangeArrowheads="1"/>
            </p:cNvSpPr>
            <p:nvPr/>
          </p:nvSpPr>
          <p:spPr bwMode="auto">
            <a:xfrm>
              <a:off x="4163" y="2502"/>
              <a:ext cx="14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84" name="Rectangle 81"/>
            <p:cNvSpPr>
              <a:spLocks noChangeArrowheads="1"/>
            </p:cNvSpPr>
            <p:nvPr/>
          </p:nvSpPr>
          <p:spPr bwMode="auto">
            <a:xfrm>
              <a:off x="4597" y="2502"/>
              <a:ext cx="14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85" name="Rectangle 82"/>
            <p:cNvSpPr>
              <a:spLocks noChangeArrowheads="1"/>
            </p:cNvSpPr>
            <p:nvPr/>
          </p:nvSpPr>
          <p:spPr bwMode="auto">
            <a:xfrm>
              <a:off x="5526" y="2502"/>
              <a:ext cx="14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86" name="Rectangle 83"/>
            <p:cNvSpPr>
              <a:spLocks noChangeArrowheads="1"/>
            </p:cNvSpPr>
            <p:nvPr/>
          </p:nvSpPr>
          <p:spPr bwMode="auto">
            <a:xfrm>
              <a:off x="5961" y="2502"/>
              <a:ext cx="13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87" name="Rectangle 84"/>
            <p:cNvSpPr>
              <a:spLocks noChangeArrowheads="1"/>
            </p:cNvSpPr>
            <p:nvPr/>
          </p:nvSpPr>
          <p:spPr bwMode="auto">
            <a:xfrm>
              <a:off x="738" y="2679"/>
              <a:ext cx="14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88" name="Rectangle 85"/>
            <p:cNvSpPr>
              <a:spLocks noChangeArrowheads="1"/>
            </p:cNvSpPr>
            <p:nvPr/>
          </p:nvSpPr>
          <p:spPr bwMode="auto">
            <a:xfrm>
              <a:off x="1247" y="2679"/>
              <a:ext cx="13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89" name="Rectangle 86"/>
            <p:cNvSpPr>
              <a:spLocks noChangeArrowheads="1"/>
            </p:cNvSpPr>
            <p:nvPr/>
          </p:nvSpPr>
          <p:spPr bwMode="auto">
            <a:xfrm>
              <a:off x="1715" y="2679"/>
              <a:ext cx="13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90" name="Rectangle 87"/>
            <p:cNvSpPr>
              <a:spLocks noChangeArrowheads="1"/>
            </p:cNvSpPr>
            <p:nvPr/>
          </p:nvSpPr>
          <p:spPr bwMode="auto">
            <a:xfrm>
              <a:off x="2203" y="2679"/>
              <a:ext cx="14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91" name="Rectangle 88"/>
            <p:cNvSpPr>
              <a:spLocks noChangeArrowheads="1"/>
            </p:cNvSpPr>
            <p:nvPr/>
          </p:nvSpPr>
          <p:spPr bwMode="auto">
            <a:xfrm>
              <a:off x="2698" y="2679"/>
              <a:ext cx="14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92" name="Rectangle 89"/>
            <p:cNvSpPr>
              <a:spLocks noChangeArrowheads="1"/>
            </p:cNvSpPr>
            <p:nvPr/>
          </p:nvSpPr>
          <p:spPr bwMode="auto">
            <a:xfrm>
              <a:off x="3675" y="2679"/>
              <a:ext cx="13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93" name="Rectangle 90"/>
            <p:cNvSpPr>
              <a:spLocks noChangeArrowheads="1"/>
            </p:cNvSpPr>
            <p:nvPr/>
          </p:nvSpPr>
          <p:spPr bwMode="auto">
            <a:xfrm>
              <a:off x="4163" y="2679"/>
              <a:ext cx="14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94" name="Rectangle 91"/>
            <p:cNvSpPr>
              <a:spLocks noChangeArrowheads="1"/>
            </p:cNvSpPr>
            <p:nvPr/>
          </p:nvSpPr>
          <p:spPr bwMode="auto">
            <a:xfrm>
              <a:off x="4597" y="2679"/>
              <a:ext cx="14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95" name="Rectangle 92"/>
            <p:cNvSpPr>
              <a:spLocks noChangeArrowheads="1"/>
            </p:cNvSpPr>
            <p:nvPr/>
          </p:nvSpPr>
          <p:spPr bwMode="auto">
            <a:xfrm>
              <a:off x="5526" y="2679"/>
              <a:ext cx="14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96" name="Rectangle 93"/>
            <p:cNvSpPr>
              <a:spLocks noChangeArrowheads="1"/>
            </p:cNvSpPr>
            <p:nvPr/>
          </p:nvSpPr>
          <p:spPr bwMode="auto">
            <a:xfrm>
              <a:off x="738" y="2855"/>
              <a:ext cx="14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97" name="Rectangle 94"/>
            <p:cNvSpPr>
              <a:spLocks noChangeArrowheads="1"/>
            </p:cNvSpPr>
            <p:nvPr/>
          </p:nvSpPr>
          <p:spPr bwMode="auto">
            <a:xfrm>
              <a:off x="1247" y="2855"/>
              <a:ext cx="13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98" name="Rectangle 95"/>
            <p:cNvSpPr>
              <a:spLocks noChangeArrowheads="1"/>
            </p:cNvSpPr>
            <p:nvPr/>
          </p:nvSpPr>
          <p:spPr bwMode="auto">
            <a:xfrm>
              <a:off x="1715" y="2855"/>
              <a:ext cx="13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99" name="Rectangle 96"/>
            <p:cNvSpPr>
              <a:spLocks noChangeArrowheads="1"/>
            </p:cNvSpPr>
            <p:nvPr/>
          </p:nvSpPr>
          <p:spPr bwMode="auto">
            <a:xfrm>
              <a:off x="2203" y="2855"/>
              <a:ext cx="14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00" name="Rectangle 97"/>
            <p:cNvSpPr>
              <a:spLocks noChangeArrowheads="1"/>
            </p:cNvSpPr>
            <p:nvPr/>
          </p:nvSpPr>
          <p:spPr bwMode="auto">
            <a:xfrm>
              <a:off x="2698" y="2855"/>
              <a:ext cx="14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01" name="Rectangle 98"/>
            <p:cNvSpPr>
              <a:spLocks noChangeArrowheads="1"/>
            </p:cNvSpPr>
            <p:nvPr/>
          </p:nvSpPr>
          <p:spPr bwMode="auto">
            <a:xfrm>
              <a:off x="3193" y="2265"/>
              <a:ext cx="21" cy="237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02" name="Rectangle 99"/>
            <p:cNvSpPr>
              <a:spLocks noChangeArrowheads="1"/>
            </p:cNvSpPr>
            <p:nvPr/>
          </p:nvSpPr>
          <p:spPr bwMode="auto">
            <a:xfrm>
              <a:off x="752" y="3188"/>
              <a:ext cx="2923" cy="13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03" name="Rectangle 100"/>
            <p:cNvSpPr>
              <a:spLocks noChangeArrowheads="1"/>
            </p:cNvSpPr>
            <p:nvPr/>
          </p:nvSpPr>
          <p:spPr bwMode="auto">
            <a:xfrm>
              <a:off x="3675" y="2855"/>
              <a:ext cx="13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04" name="Rectangle 101"/>
            <p:cNvSpPr>
              <a:spLocks noChangeArrowheads="1"/>
            </p:cNvSpPr>
            <p:nvPr/>
          </p:nvSpPr>
          <p:spPr bwMode="auto">
            <a:xfrm>
              <a:off x="3675" y="3188"/>
              <a:ext cx="502" cy="20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05" name="Rectangle 102"/>
            <p:cNvSpPr>
              <a:spLocks noChangeArrowheads="1"/>
            </p:cNvSpPr>
            <p:nvPr/>
          </p:nvSpPr>
          <p:spPr bwMode="auto">
            <a:xfrm>
              <a:off x="4163" y="2855"/>
              <a:ext cx="14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06" name="Rectangle 103"/>
            <p:cNvSpPr>
              <a:spLocks noChangeArrowheads="1"/>
            </p:cNvSpPr>
            <p:nvPr/>
          </p:nvSpPr>
          <p:spPr bwMode="auto">
            <a:xfrm>
              <a:off x="4597" y="2855"/>
              <a:ext cx="14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07" name="Rectangle 104"/>
            <p:cNvSpPr>
              <a:spLocks noChangeArrowheads="1"/>
            </p:cNvSpPr>
            <p:nvPr/>
          </p:nvSpPr>
          <p:spPr bwMode="auto">
            <a:xfrm>
              <a:off x="5526" y="2855"/>
              <a:ext cx="14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08" name="Rectangle 105"/>
            <p:cNvSpPr>
              <a:spLocks noChangeArrowheads="1"/>
            </p:cNvSpPr>
            <p:nvPr/>
          </p:nvSpPr>
          <p:spPr bwMode="auto">
            <a:xfrm>
              <a:off x="5961" y="2679"/>
              <a:ext cx="13" cy="332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09" name="Rectangle 106"/>
            <p:cNvSpPr>
              <a:spLocks noChangeArrowheads="1"/>
            </p:cNvSpPr>
            <p:nvPr/>
          </p:nvSpPr>
          <p:spPr bwMode="auto">
            <a:xfrm>
              <a:off x="738" y="3032"/>
              <a:ext cx="14" cy="169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10" name="Rectangle 107"/>
            <p:cNvSpPr>
              <a:spLocks noChangeArrowheads="1"/>
            </p:cNvSpPr>
            <p:nvPr/>
          </p:nvSpPr>
          <p:spPr bwMode="auto">
            <a:xfrm>
              <a:off x="1247" y="3032"/>
              <a:ext cx="13" cy="169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11" name="Rectangle 108"/>
            <p:cNvSpPr>
              <a:spLocks noChangeArrowheads="1"/>
            </p:cNvSpPr>
            <p:nvPr/>
          </p:nvSpPr>
          <p:spPr bwMode="auto">
            <a:xfrm>
              <a:off x="1715" y="3032"/>
              <a:ext cx="13" cy="169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12" name="Rectangle 109"/>
            <p:cNvSpPr>
              <a:spLocks noChangeArrowheads="1"/>
            </p:cNvSpPr>
            <p:nvPr/>
          </p:nvSpPr>
          <p:spPr bwMode="auto">
            <a:xfrm>
              <a:off x="2698" y="3032"/>
              <a:ext cx="14" cy="169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13" name="Rectangle 110"/>
            <p:cNvSpPr>
              <a:spLocks noChangeArrowheads="1"/>
            </p:cNvSpPr>
            <p:nvPr/>
          </p:nvSpPr>
          <p:spPr bwMode="auto">
            <a:xfrm>
              <a:off x="3675" y="3032"/>
              <a:ext cx="13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14" name="Rectangle 111"/>
            <p:cNvSpPr>
              <a:spLocks noChangeArrowheads="1"/>
            </p:cNvSpPr>
            <p:nvPr/>
          </p:nvSpPr>
          <p:spPr bwMode="auto">
            <a:xfrm>
              <a:off x="4163" y="3032"/>
              <a:ext cx="14" cy="156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15" name="Rectangle 112"/>
            <p:cNvSpPr>
              <a:spLocks noChangeArrowheads="1"/>
            </p:cNvSpPr>
            <p:nvPr/>
          </p:nvSpPr>
          <p:spPr bwMode="auto">
            <a:xfrm>
              <a:off x="4597" y="3032"/>
              <a:ext cx="14" cy="169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16" name="Rectangle 113"/>
            <p:cNvSpPr>
              <a:spLocks noChangeArrowheads="1"/>
            </p:cNvSpPr>
            <p:nvPr/>
          </p:nvSpPr>
          <p:spPr bwMode="auto">
            <a:xfrm>
              <a:off x="5526" y="3032"/>
              <a:ext cx="14" cy="169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17" name="Rectangle 114"/>
            <p:cNvSpPr>
              <a:spLocks noChangeArrowheads="1"/>
            </p:cNvSpPr>
            <p:nvPr/>
          </p:nvSpPr>
          <p:spPr bwMode="auto">
            <a:xfrm>
              <a:off x="5961" y="3032"/>
              <a:ext cx="13" cy="169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18" name="Rectangle 115"/>
            <p:cNvSpPr>
              <a:spLocks noChangeArrowheads="1"/>
            </p:cNvSpPr>
            <p:nvPr/>
          </p:nvSpPr>
          <p:spPr bwMode="auto">
            <a:xfrm>
              <a:off x="2203" y="3032"/>
              <a:ext cx="14" cy="169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19" name="Rectangle 116"/>
            <p:cNvSpPr>
              <a:spLocks noChangeArrowheads="1"/>
            </p:cNvSpPr>
            <p:nvPr/>
          </p:nvSpPr>
          <p:spPr bwMode="auto">
            <a:xfrm>
              <a:off x="3193" y="3032"/>
              <a:ext cx="14" cy="169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20" name="Rectangle 117"/>
            <p:cNvSpPr>
              <a:spLocks noChangeArrowheads="1"/>
            </p:cNvSpPr>
            <p:nvPr/>
          </p:nvSpPr>
          <p:spPr bwMode="auto">
            <a:xfrm>
              <a:off x="752" y="1966"/>
              <a:ext cx="5222" cy="14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21" name="Rectangle 118"/>
            <p:cNvSpPr>
              <a:spLocks noChangeArrowheads="1"/>
            </p:cNvSpPr>
            <p:nvPr/>
          </p:nvSpPr>
          <p:spPr bwMode="auto">
            <a:xfrm>
              <a:off x="738" y="2482"/>
              <a:ext cx="5236" cy="20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22" name="Rectangle 119"/>
            <p:cNvSpPr>
              <a:spLocks noChangeArrowheads="1"/>
            </p:cNvSpPr>
            <p:nvPr/>
          </p:nvSpPr>
          <p:spPr bwMode="auto">
            <a:xfrm>
              <a:off x="4597" y="2658"/>
              <a:ext cx="1377" cy="21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23" name="Rectangle 120"/>
            <p:cNvSpPr>
              <a:spLocks noChangeArrowheads="1"/>
            </p:cNvSpPr>
            <p:nvPr/>
          </p:nvSpPr>
          <p:spPr bwMode="auto">
            <a:xfrm>
              <a:off x="3675" y="2835"/>
              <a:ext cx="1865" cy="20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24" name="Rectangle 121"/>
            <p:cNvSpPr>
              <a:spLocks noChangeArrowheads="1"/>
            </p:cNvSpPr>
            <p:nvPr/>
          </p:nvSpPr>
          <p:spPr bwMode="auto">
            <a:xfrm>
              <a:off x="738" y="3011"/>
              <a:ext cx="5236" cy="21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25" name="Rectangle 122"/>
            <p:cNvSpPr>
              <a:spLocks noChangeArrowheads="1"/>
            </p:cNvSpPr>
            <p:nvPr/>
          </p:nvSpPr>
          <p:spPr bwMode="auto">
            <a:xfrm>
              <a:off x="4177" y="3188"/>
              <a:ext cx="1797" cy="13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</p:grpSp>
      <p:grpSp>
        <p:nvGrpSpPr>
          <p:cNvPr id="126" name="Group 125"/>
          <p:cNvGrpSpPr>
            <a:grpSpLocks noChangeAspect="1"/>
          </p:cNvGrpSpPr>
          <p:nvPr/>
        </p:nvGrpSpPr>
        <p:grpSpPr bwMode="auto">
          <a:xfrm>
            <a:off x="1182688" y="1531938"/>
            <a:ext cx="8301037" cy="1535112"/>
            <a:chOff x="745" y="965"/>
            <a:chExt cx="5229" cy="967"/>
          </a:xfrm>
        </p:grpSpPr>
        <p:sp>
          <p:nvSpPr>
            <p:cNvPr id="127" name="AutoShape 124"/>
            <p:cNvSpPr>
              <a:spLocks noChangeAspect="1" noChangeArrowheads="1" noTextEdit="1"/>
            </p:cNvSpPr>
            <p:nvPr/>
          </p:nvSpPr>
          <p:spPr bwMode="auto">
            <a:xfrm>
              <a:off x="745" y="965"/>
              <a:ext cx="5229" cy="9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28" name="Rectangle 126"/>
            <p:cNvSpPr>
              <a:spLocks noChangeArrowheads="1"/>
            </p:cNvSpPr>
            <p:nvPr/>
          </p:nvSpPr>
          <p:spPr bwMode="auto">
            <a:xfrm>
              <a:off x="745" y="965"/>
              <a:ext cx="5229" cy="199"/>
            </a:xfrm>
            <a:prstGeom prst="rect">
              <a:avLst/>
            </a:prstGeom>
            <a:solidFill>
              <a:srgbClr val="B7DE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29" name="Rectangle 127"/>
            <p:cNvSpPr>
              <a:spLocks noChangeArrowheads="1"/>
            </p:cNvSpPr>
            <p:nvPr/>
          </p:nvSpPr>
          <p:spPr bwMode="auto">
            <a:xfrm>
              <a:off x="745" y="1157"/>
              <a:ext cx="5229" cy="775"/>
            </a:xfrm>
            <a:prstGeom prst="rect">
              <a:avLst/>
            </a:prstGeom>
            <a:solidFill>
              <a:srgbClr val="DAEE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30" name="Rectangle 128"/>
            <p:cNvSpPr>
              <a:spLocks noChangeArrowheads="1"/>
            </p:cNvSpPr>
            <p:nvPr/>
          </p:nvSpPr>
          <p:spPr bwMode="auto">
            <a:xfrm>
              <a:off x="2650" y="1002"/>
              <a:ext cx="266" cy="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4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Opis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1" name="Rectangle 129"/>
            <p:cNvSpPr>
              <a:spLocks noChangeArrowheads="1"/>
            </p:cNvSpPr>
            <p:nvPr/>
          </p:nvSpPr>
          <p:spPr bwMode="auto">
            <a:xfrm>
              <a:off x="4187" y="1002"/>
              <a:ext cx="421" cy="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4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Primjer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2" name="Rectangle 130"/>
            <p:cNvSpPr>
              <a:spLocks noChangeArrowheads="1"/>
            </p:cNvSpPr>
            <p:nvPr/>
          </p:nvSpPr>
          <p:spPr bwMode="auto">
            <a:xfrm>
              <a:off x="767" y="1201"/>
              <a:ext cx="1418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4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Vidni beton malih zahtjevnosti</a:t>
              </a:r>
              <a:endParaRPr kumimoji="0" lang="sr-Latn-RS" altLang="sr-Latn-R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3" name="Rectangle 131"/>
            <p:cNvSpPr>
              <a:spLocks noChangeArrowheads="1"/>
            </p:cNvSpPr>
            <p:nvPr/>
          </p:nvSpPr>
          <p:spPr bwMode="auto">
            <a:xfrm>
              <a:off x="2303" y="1201"/>
              <a:ext cx="236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SB1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4" name="Rectangle 132"/>
            <p:cNvSpPr>
              <a:spLocks noChangeArrowheads="1"/>
            </p:cNvSpPr>
            <p:nvPr/>
          </p:nvSpPr>
          <p:spPr bwMode="auto">
            <a:xfrm>
              <a:off x="2650" y="1201"/>
              <a:ext cx="1123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Niski oblikovni zahtjevi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5" name="Rectangle 133"/>
            <p:cNvSpPr>
              <a:spLocks noChangeArrowheads="1"/>
            </p:cNvSpPr>
            <p:nvPr/>
          </p:nvSpPr>
          <p:spPr bwMode="auto">
            <a:xfrm>
              <a:off x="4187" y="1201"/>
              <a:ext cx="1817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Podrum, zidovi, insdustarijska područja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6" name="Rectangle 134"/>
            <p:cNvSpPr>
              <a:spLocks noChangeArrowheads="1"/>
            </p:cNvSpPr>
            <p:nvPr/>
          </p:nvSpPr>
          <p:spPr bwMode="auto">
            <a:xfrm>
              <a:off x="767" y="1393"/>
              <a:ext cx="1049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4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Normalna zahtjevnost </a:t>
              </a:r>
              <a:endParaRPr kumimoji="0" lang="sr-Latn-RS" altLang="sr-Latn-R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7" name="Rectangle 135"/>
            <p:cNvSpPr>
              <a:spLocks noChangeArrowheads="1"/>
            </p:cNvSpPr>
            <p:nvPr/>
          </p:nvSpPr>
          <p:spPr bwMode="auto">
            <a:xfrm>
              <a:off x="2303" y="1393"/>
              <a:ext cx="236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SB2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8" name="Rectangle 136"/>
            <p:cNvSpPr>
              <a:spLocks noChangeArrowheads="1"/>
            </p:cNvSpPr>
            <p:nvPr/>
          </p:nvSpPr>
          <p:spPr bwMode="auto">
            <a:xfrm>
              <a:off x="2650" y="1393"/>
              <a:ext cx="1307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Normalni oblikovni zahtjevi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9" name="Rectangle 137"/>
            <p:cNvSpPr>
              <a:spLocks noChangeArrowheads="1"/>
            </p:cNvSpPr>
            <p:nvPr/>
          </p:nvSpPr>
          <p:spPr bwMode="auto">
            <a:xfrm>
              <a:off x="4187" y="1393"/>
              <a:ext cx="1145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Stubišta, potporni zidovi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0" name="Rectangle 138"/>
            <p:cNvSpPr>
              <a:spLocks noChangeArrowheads="1"/>
            </p:cNvSpPr>
            <p:nvPr/>
          </p:nvSpPr>
          <p:spPr bwMode="auto">
            <a:xfrm>
              <a:off x="2303" y="1585"/>
              <a:ext cx="236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SB3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1" name="Rectangle 139"/>
            <p:cNvSpPr>
              <a:spLocks noChangeArrowheads="1"/>
            </p:cNvSpPr>
            <p:nvPr/>
          </p:nvSpPr>
          <p:spPr bwMode="auto">
            <a:xfrm>
              <a:off x="2650" y="1585"/>
              <a:ext cx="1182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Visoki oblikovni zahtjevi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2" name="Rectangle 140"/>
            <p:cNvSpPr>
              <a:spLocks noChangeArrowheads="1"/>
            </p:cNvSpPr>
            <p:nvPr/>
          </p:nvSpPr>
          <p:spPr bwMode="auto">
            <a:xfrm>
              <a:off x="4187" y="1585"/>
              <a:ext cx="355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Fasade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3" name="Rectangle 141"/>
            <p:cNvSpPr>
              <a:spLocks noChangeArrowheads="1"/>
            </p:cNvSpPr>
            <p:nvPr/>
          </p:nvSpPr>
          <p:spPr bwMode="auto">
            <a:xfrm>
              <a:off x="2303" y="1777"/>
              <a:ext cx="236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SB4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4" name="Rectangle 142"/>
            <p:cNvSpPr>
              <a:spLocks noChangeArrowheads="1"/>
            </p:cNvSpPr>
            <p:nvPr/>
          </p:nvSpPr>
          <p:spPr bwMode="auto">
            <a:xfrm>
              <a:off x="2650" y="1777"/>
              <a:ext cx="1573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Naročito visoki oblikovni zahtjevi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5" name="Rectangle 143"/>
            <p:cNvSpPr>
              <a:spLocks noChangeArrowheads="1"/>
            </p:cNvSpPr>
            <p:nvPr/>
          </p:nvSpPr>
          <p:spPr bwMode="auto">
            <a:xfrm>
              <a:off x="4187" y="1777"/>
              <a:ext cx="1662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Reprezentativni građevinski dijelovi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6" name="Rectangle 144"/>
            <p:cNvSpPr>
              <a:spLocks noChangeArrowheads="1"/>
            </p:cNvSpPr>
            <p:nvPr/>
          </p:nvSpPr>
          <p:spPr bwMode="auto">
            <a:xfrm>
              <a:off x="767" y="1002"/>
              <a:ext cx="1012" cy="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4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Klase vidnog betona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7" name="Rectangle 145"/>
            <p:cNvSpPr>
              <a:spLocks noChangeArrowheads="1"/>
            </p:cNvSpPr>
            <p:nvPr/>
          </p:nvSpPr>
          <p:spPr bwMode="auto">
            <a:xfrm>
              <a:off x="767" y="1674"/>
              <a:ext cx="960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sr-Latn-RS" altLang="sr-Latn-R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Naročita zahtjevnost</a:t>
              </a:r>
              <a:endParaRPr kumimoji="0" lang="sr-Latn-RS" altLang="sr-Latn-R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8" name="Line 146"/>
            <p:cNvSpPr>
              <a:spLocks noChangeShapeType="1"/>
            </p:cNvSpPr>
            <p:nvPr/>
          </p:nvSpPr>
          <p:spPr bwMode="auto">
            <a:xfrm>
              <a:off x="2163" y="1733"/>
              <a:ext cx="458" cy="0"/>
            </a:xfrm>
            <a:prstGeom prst="line">
              <a:avLst/>
            </a:prstGeom>
            <a:noFill/>
            <a:ln w="0">
              <a:solidFill>
                <a:srgbClr val="8DB4E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49" name="Rectangle 147"/>
            <p:cNvSpPr>
              <a:spLocks noChangeArrowheads="1"/>
            </p:cNvSpPr>
            <p:nvPr/>
          </p:nvSpPr>
          <p:spPr bwMode="auto">
            <a:xfrm>
              <a:off x="2163" y="1733"/>
              <a:ext cx="458" cy="7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50" name="Line 148"/>
            <p:cNvSpPr>
              <a:spLocks noChangeShapeType="1"/>
            </p:cNvSpPr>
            <p:nvPr/>
          </p:nvSpPr>
          <p:spPr bwMode="auto">
            <a:xfrm>
              <a:off x="2636" y="1733"/>
              <a:ext cx="1521" cy="0"/>
            </a:xfrm>
            <a:prstGeom prst="line">
              <a:avLst/>
            </a:prstGeom>
            <a:noFill/>
            <a:ln w="0">
              <a:solidFill>
                <a:srgbClr val="8DB4E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51" name="Rectangle 149"/>
            <p:cNvSpPr>
              <a:spLocks noChangeArrowheads="1"/>
            </p:cNvSpPr>
            <p:nvPr/>
          </p:nvSpPr>
          <p:spPr bwMode="auto">
            <a:xfrm>
              <a:off x="2636" y="1733"/>
              <a:ext cx="1521" cy="7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52" name="Rectangle 150"/>
            <p:cNvSpPr>
              <a:spLocks noChangeArrowheads="1"/>
            </p:cNvSpPr>
            <p:nvPr/>
          </p:nvSpPr>
          <p:spPr bwMode="auto">
            <a:xfrm>
              <a:off x="738" y="958"/>
              <a:ext cx="14" cy="974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53" name="Rectangle 151"/>
            <p:cNvSpPr>
              <a:spLocks noChangeArrowheads="1"/>
            </p:cNvSpPr>
            <p:nvPr/>
          </p:nvSpPr>
          <p:spPr bwMode="auto">
            <a:xfrm>
              <a:off x="2621" y="972"/>
              <a:ext cx="15" cy="960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54" name="Rectangle 152"/>
            <p:cNvSpPr>
              <a:spLocks noChangeArrowheads="1"/>
            </p:cNvSpPr>
            <p:nvPr/>
          </p:nvSpPr>
          <p:spPr bwMode="auto">
            <a:xfrm>
              <a:off x="4157" y="972"/>
              <a:ext cx="15" cy="960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55" name="Rectangle 153"/>
            <p:cNvSpPr>
              <a:spLocks noChangeArrowheads="1"/>
            </p:cNvSpPr>
            <p:nvPr/>
          </p:nvSpPr>
          <p:spPr bwMode="auto">
            <a:xfrm>
              <a:off x="5959" y="972"/>
              <a:ext cx="15" cy="960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56" name="Rectangle 154"/>
            <p:cNvSpPr>
              <a:spLocks noChangeArrowheads="1"/>
            </p:cNvSpPr>
            <p:nvPr/>
          </p:nvSpPr>
          <p:spPr bwMode="auto">
            <a:xfrm>
              <a:off x="2148" y="1164"/>
              <a:ext cx="15" cy="768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57" name="Rectangle 155"/>
            <p:cNvSpPr>
              <a:spLocks noChangeArrowheads="1"/>
            </p:cNvSpPr>
            <p:nvPr/>
          </p:nvSpPr>
          <p:spPr bwMode="auto">
            <a:xfrm>
              <a:off x="752" y="958"/>
              <a:ext cx="5222" cy="14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58" name="Rectangle 156"/>
            <p:cNvSpPr>
              <a:spLocks noChangeArrowheads="1"/>
            </p:cNvSpPr>
            <p:nvPr/>
          </p:nvSpPr>
          <p:spPr bwMode="auto">
            <a:xfrm>
              <a:off x="752" y="1150"/>
              <a:ext cx="5222" cy="14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59" name="Rectangle 157"/>
            <p:cNvSpPr>
              <a:spLocks noChangeArrowheads="1"/>
            </p:cNvSpPr>
            <p:nvPr/>
          </p:nvSpPr>
          <p:spPr bwMode="auto">
            <a:xfrm>
              <a:off x="752" y="1341"/>
              <a:ext cx="5222" cy="15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60" name="Rectangle 158"/>
            <p:cNvSpPr>
              <a:spLocks noChangeArrowheads="1"/>
            </p:cNvSpPr>
            <p:nvPr/>
          </p:nvSpPr>
          <p:spPr bwMode="auto">
            <a:xfrm>
              <a:off x="752" y="1533"/>
              <a:ext cx="5222" cy="15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61" name="Line 159"/>
            <p:cNvSpPr>
              <a:spLocks noChangeShapeType="1"/>
            </p:cNvSpPr>
            <p:nvPr/>
          </p:nvSpPr>
          <p:spPr bwMode="auto">
            <a:xfrm>
              <a:off x="4172" y="1733"/>
              <a:ext cx="1787" cy="0"/>
            </a:xfrm>
            <a:prstGeom prst="line">
              <a:avLst/>
            </a:prstGeom>
            <a:noFill/>
            <a:ln w="0">
              <a:solidFill>
                <a:srgbClr val="8DB4E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62" name="Rectangle 160"/>
            <p:cNvSpPr>
              <a:spLocks noChangeArrowheads="1"/>
            </p:cNvSpPr>
            <p:nvPr/>
          </p:nvSpPr>
          <p:spPr bwMode="auto">
            <a:xfrm>
              <a:off x="4172" y="1733"/>
              <a:ext cx="1787" cy="7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  <p:sp>
          <p:nvSpPr>
            <p:cNvPr id="163" name="Rectangle 161"/>
            <p:cNvSpPr>
              <a:spLocks noChangeArrowheads="1"/>
            </p:cNvSpPr>
            <p:nvPr/>
          </p:nvSpPr>
          <p:spPr bwMode="auto">
            <a:xfrm>
              <a:off x="752" y="1917"/>
              <a:ext cx="5222" cy="15"/>
            </a:xfrm>
            <a:prstGeom prst="rect">
              <a:avLst/>
            </a:prstGeom>
            <a:solidFill>
              <a:srgbClr val="8DB4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s-Latn-BA"/>
            </a:p>
          </p:txBody>
        </p:sp>
      </p:grpSp>
    </p:spTree>
    <p:extLst>
      <p:ext uri="{BB962C8B-B14F-4D97-AF65-F5344CB8AC3E}">
        <p14:creationId xmlns:p14="http://schemas.microsoft.com/office/powerpoint/2010/main" val="179369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DB3332B-EBF6-ACCD-FC6C-866C4102BA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6460" y="468263"/>
            <a:ext cx="3894441" cy="6300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0346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>
            <a:extLst>
              <a:ext uri="{FF2B5EF4-FFF2-40B4-BE49-F238E27FC236}">
                <a16:creationId xmlns:a16="http://schemas.microsoft.com/office/drawing/2014/main" id="{DBDDC250-AA22-4945-907C-3A9E8EE668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172" y="1260351"/>
            <a:ext cx="9728093" cy="5184576"/>
          </a:xfrm>
          <a:prstGeom prst="rect">
            <a:avLst/>
          </a:prstGeom>
        </p:spPr>
      </p:pic>
      <p:sp>
        <p:nvSpPr>
          <p:cNvPr id="2" name="Pravokutnik 1">
            <a:extLst>
              <a:ext uri="{FF2B5EF4-FFF2-40B4-BE49-F238E27FC236}">
                <a16:creationId xmlns:a16="http://schemas.microsoft.com/office/drawing/2014/main" id="{9ADA5147-27CA-4119-85CB-C72FFF573CE9}"/>
              </a:ext>
            </a:extLst>
          </p:cNvPr>
          <p:cNvSpPr/>
          <p:nvPr/>
        </p:nvSpPr>
        <p:spPr>
          <a:xfrm>
            <a:off x="638742" y="396255"/>
            <a:ext cx="42606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808080"/>
                  </a:outerShdw>
                </a:effectLst>
                <a:latin typeface="Times New Roman" charset="0"/>
              </a:rPr>
              <a:t>LIDL – ADMINISTRATIVNI OBJEKAT</a:t>
            </a:r>
          </a:p>
        </p:txBody>
      </p:sp>
    </p:spTree>
    <p:extLst>
      <p:ext uri="{BB962C8B-B14F-4D97-AF65-F5344CB8AC3E}">
        <p14:creationId xmlns:p14="http://schemas.microsoft.com/office/powerpoint/2010/main" val="8348230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>
            <a:extLst>
              <a:ext uri="{FF2B5EF4-FFF2-40B4-BE49-F238E27FC236}">
                <a16:creationId xmlns:a16="http://schemas.microsoft.com/office/drawing/2014/main" id="{E272598D-5CF9-4FD3-B202-25F4AD838C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156" y="540271"/>
            <a:ext cx="8839200" cy="4886325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472CEDF4-A394-402C-8435-D7C9EB1E2E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2364" y="4212679"/>
            <a:ext cx="3600400" cy="2659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4611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>
            <a:extLst>
              <a:ext uri="{FF2B5EF4-FFF2-40B4-BE49-F238E27FC236}">
                <a16:creationId xmlns:a16="http://schemas.microsoft.com/office/drawing/2014/main" id="{7DE72455-C0C2-4CED-9394-363148C4DB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164" y="756295"/>
            <a:ext cx="8136904" cy="4859946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88D378EA-7B16-4DCC-9F9F-CB538C1E7B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776593" y="2250344"/>
            <a:ext cx="3672407" cy="1871847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9884F234-EF04-4BD2-86EC-FBDC2B712D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131" y="5004767"/>
            <a:ext cx="3565505" cy="2017987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id="{D68A5B54-8246-4D89-AFBC-B54522A243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56437" y="4572719"/>
            <a:ext cx="1728192" cy="2335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132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854"/>
          <a:stretch/>
        </p:blipFill>
        <p:spPr>
          <a:xfrm>
            <a:off x="4284608" y="239396"/>
            <a:ext cx="3145350" cy="20793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50" t="3849" b="21643"/>
          <a:stretch/>
        </p:blipFill>
        <p:spPr>
          <a:xfrm>
            <a:off x="234132" y="4428703"/>
            <a:ext cx="3797629" cy="2694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06" y="1476375"/>
            <a:ext cx="3734880" cy="28011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856" y="2340470"/>
            <a:ext cx="6185397" cy="46390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 Placeholder 6"/>
          <p:cNvSpPr txBox="1">
            <a:spLocks/>
          </p:cNvSpPr>
          <p:nvPr/>
        </p:nvSpPr>
        <p:spPr>
          <a:xfrm>
            <a:off x="347875" y="367987"/>
            <a:ext cx="3816424" cy="93610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>
            <a:lvl1pPr marL="373063" indent="-37306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8038" indent="-3111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4600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41488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39963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  <a:defRPr/>
            </a:pPr>
            <a:r>
              <a:rPr lang="hr-HR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HORIZONTALNE I VERTIKALNE FASADE</a:t>
            </a:r>
          </a:p>
        </p:txBody>
      </p:sp>
    </p:spTree>
    <p:extLst>
      <p:ext uri="{BB962C8B-B14F-4D97-AF65-F5344CB8AC3E}">
        <p14:creationId xmlns:p14="http://schemas.microsoft.com/office/powerpoint/2010/main" val="28788739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zervirano mjesto sadržaja 4">
            <a:extLst>
              <a:ext uri="{FF2B5EF4-FFF2-40B4-BE49-F238E27FC236}">
                <a16:creationId xmlns:a16="http://schemas.microsoft.com/office/drawing/2014/main" id="{051548CB-8C31-464E-8468-B848F761A1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2124" y="1188343"/>
            <a:ext cx="9793088" cy="5908037"/>
          </a:xfrm>
        </p:spPr>
      </p:pic>
      <p:pic>
        <p:nvPicPr>
          <p:cNvPr id="3" name="Slika 2">
            <a:extLst>
              <a:ext uri="{FF2B5EF4-FFF2-40B4-BE49-F238E27FC236}">
                <a16:creationId xmlns:a16="http://schemas.microsoft.com/office/drawing/2014/main" id="{AE6FECD7-73DB-4846-9276-7871A9D691C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508" y="252239"/>
            <a:ext cx="4032448" cy="2268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694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zervirano mjesto sadržaja 4">
            <a:extLst>
              <a:ext uri="{FF2B5EF4-FFF2-40B4-BE49-F238E27FC236}">
                <a16:creationId xmlns:a16="http://schemas.microsoft.com/office/drawing/2014/main" id="{36221008-8D91-4DCB-9852-1D3F12CDF8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2164" y="561123"/>
            <a:ext cx="8664252" cy="5750116"/>
          </a:xfr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F173097C-47B9-494E-9ED0-DEBEE7D0F2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5903" y="3774009"/>
            <a:ext cx="3847624" cy="3214548"/>
          </a:xfrm>
          <a:prstGeom prst="rect">
            <a:avLst/>
          </a:prstGeom>
        </p:spPr>
      </p:pic>
      <p:pic>
        <p:nvPicPr>
          <p:cNvPr id="3" name="Slika 2">
            <a:extLst>
              <a:ext uri="{FF2B5EF4-FFF2-40B4-BE49-F238E27FC236}">
                <a16:creationId xmlns:a16="http://schemas.microsoft.com/office/drawing/2014/main" id="{7981CB02-8212-4059-A310-F3535B95E90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4285" y="756295"/>
            <a:ext cx="2644262" cy="2644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5571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>
            <a:extLst>
              <a:ext uri="{FF2B5EF4-FFF2-40B4-BE49-F238E27FC236}">
                <a16:creationId xmlns:a16="http://schemas.microsoft.com/office/drawing/2014/main" id="{B5E84E97-81C6-4C34-B6CF-E91257E8F6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23" y="1548383"/>
            <a:ext cx="9019108" cy="5489076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0D88094C-C3F0-4F39-958D-464236A04D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044" y="756295"/>
            <a:ext cx="1920617" cy="4268038"/>
          </a:xfrm>
          <a:prstGeom prst="rect">
            <a:avLst/>
          </a:prstGeom>
        </p:spPr>
      </p:pic>
      <p:sp>
        <p:nvSpPr>
          <p:cNvPr id="8" name="Pravokutnik 7">
            <a:extLst>
              <a:ext uri="{FF2B5EF4-FFF2-40B4-BE49-F238E27FC236}">
                <a16:creationId xmlns:a16="http://schemas.microsoft.com/office/drawing/2014/main" id="{0E344FBD-8219-495D-B0ED-A0BA8D1EF63E}"/>
              </a:ext>
            </a:extLst>
          </p:cNvPr>
          <p:cNvSpPr/>
          <p:nvPr/>
        </p:nvSpPr>
        <p:spPr>
          <a:xfrm>
            <a:off x="185723" y="523804"/>
            <a:ext cx="24802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808080"/>
                  </a:outerShdw>
                </a:effectLst>
                <a:latin typeface="Times New Roman" charset="0"/>
              </a:rPr>
              <a:t>LEOBEN - AUSTRIJA</a:t>
            </a:r>
          </a:p>
        </p:txBody>
      </p:sp>
    </p:spTree>
    <p:extLst>
      <p:ext uri="{BB962C8B-B14F-4D97-AF65-F5344CB8AC3E}">
        <p14:creationId xmlns:p14="http://schemas.microsoft.com/office/powerpoint/2010/main" val="42562984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FA3D2EC-5DA9-E2B8-61CD-C9EC49803B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9068" y="972319"/>
            <a:ext cx="936104" cy="9444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FA889D0-3283-24A3-DBCD-90FB14E1EEE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536" y="2700511"/>
            <a:ext cx="8204993" cy="431490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6E0D8FA-776F-8EAA-DC73-B637FDB618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32" y="396255"/>
            <a:ext cx="6786860" cy="3229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6384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F295253-2D56-4DE4-A5BC-ED6A1EC35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32" y="111507"/>
            <a:ext cx="5183739" cy="369377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C40CA12-5449-5455-88D6-A7ED3BFC02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7060" y="900311"/>
            <a:ext cx="1071563" cy="1081088"/>
          </a:xfrm>
          <a:prstGeom prst="rect">
            <a:avLst/>
          </a:prstGeom>
        </p:spPr>
      </p:pic>
      <p:pic>
        <p:nvPicPr>
          <p:cNvPr id="12" name="Content Placeholder 4">
            <a:extLst>
              <a:ext uri="{FF2B5EF4-FFF2-40B4-BE49-F238E27FC236}">
                <a16:creationId xmlns:a16="http://schemas.microsoft.com/office/drawing/2014/main" id="{980A63C0-38C8-12F7-5469-99DC903ADF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36219" y="2988543"/>
            <a:ext cx="6751920" cy="4054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722306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06" b="20478"/>
          <a:stretch/>
        </p:blipFill>
        <p:spPr>
          <a:xfrm>
            <a:off x="90116" y="1188342"/>
            <a:ext cx="10509693" cy="53296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 Placeholder 6"/>
          <p:cNvSpPr txBox="1">
            <a:spLocks/>
          </p:cNvSpPr>
          <p:nvPr/>
        </p:nvSpPr>
        <p:spPr>
          <a:xfrm>
            <a:off x="234132" y="396255"/>
            <a:ext cx="3187793" cy="50405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>
            <a:lvl1pPr marL="373063" indent="-37306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8038" indent="-3111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4600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41488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39963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  <a:defRPr/>
            </a:pPr>
            <a:r>
              <a:rPr lang="hr-HR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BETONSKA ATIKA</a:t>
            </a:r>
          </a:p>
        </p:txBody>
      </p:sp>
    </p:spTree>
    <p:extLst>
      <p:ext uri="{BB962C8B-B14F-4D97-AF65-F5344CB8AC3E}">
        <p14:creationId xmlns:p14="http://schemas.microsoft.com/office/powerpoint/2010/main" val="21705339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5" r="12605" b="9524"/>
          <a:stretch/>
        </p:blipFill>
        <p:spPr>
          <a:xfrm>
            <a:off x="5778" y="684287"/>
            <a:ext cx="5787736" cy="5251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56E9DD4-982A-7105-5FAA-CC7AAC75B0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724" y="2628503"/>
            <a:ext cx="4946075" cy="444200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6F21EB3-DEA2-1D72-2835-3DCA1D0154AB}"/>
              </a:ext>
            </a:extLst>
          </p:cNvPr>
          <p:cNvSpPr txBox="1"/>
          <p:nvPr/>
        </p:nvSpPr>
        <p:spPr bwMode="auto">
          <a:xfrm>
            <a:off x="-557956" y="108223"/>
            <a:ext cx="53454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808080"/>
                  </a:outerShdw>
                </a:effectLst>
                <a:latin typeface="Times New Roman" charset="0"/>
              </a:rPr>
              <a:t>AB FASADA – PODRUMSKI ZIDOVI</a:t>
            </a:r>
          </a:p>
        </p:txBody>
      </p:sp>
    </p:spTree>
    <p:extLst>
      <p:ext uri="{BB962C8B-B14F-4D97-AF65-F5344CB8AC3E}">
        <p14:creationId xmlns:p14="http://schemas.microsoft.com/office/powerpoint/2010/main" val="19559579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r="5719" b="32385"/>
          <a:stretch/>
        </p:blipFill>
        <p:spPr>
          <a:xfrm>
            <a:off x="594172" y="1404367"/>
            <a:ext cx="9527368" cy="5544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 Placeholder 6"/>
          <p:cNvSpPr txBox="1">
            <a:spLocks/>
          </p:cNvSpPr>
          <p:nvPr/>
        </p:nvSpPr>
        <p:spPr>
          <a:xfrm>
            <a:off x="738188" y="756295"/>
            <a:ext cx="7200800" cy="43204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>
            <a:lvl1pPr marL="373063" indent="-37306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8038" indent="-3111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4600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41488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39963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  <a:defRPr/>
            </a:pPr>
            <a:r>
              <a:rPr lang="hr-HR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OBJEKAT SA ČELIČNOM PODKONSTRUKCIJOM</a:t>
            </a:r>
          </a:p>
        </p:txBody>
      </p:sp>
    </p:spTree>
    <p:extLst>
      <p:ext uri="{BB962C8B-B14F-4D97-AF65-F5344CB8AC3E}">
        <p14:creationId xmlns:p14="http://schemas.microsoft.com/office/powerpoint/2010/main" val="23845202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783" y="2700511"/>
            <a:ext cx="6591243" cy="45529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40"/>
          <a:stretch/>
        </p:blipFill>
        <p:spPr>
          <a:xfrm>
            <a:off x="90116" y="572224"/>
            <a:ext cx="7056784" cy="35789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 Placeholder 6"/>
          <p:cNvSpPr txBox="1">
            <a:spLocks/>
          </p:cNvSpPr>
          <p:nvPr/>
        </p:nvSpPr>
        <p:spPr>
          <a:xfrm>
            <a:off x="7146900" y="2052439"/>
            <a:ext cx="3456384" cy="46031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>
            <a:lvl1pPr marL="373063" indent="-37306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8038" indent="-3111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4600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41488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39963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  <a:defRPr/>
            </a:pPr>
            <a:r>
              <a:rPr lang="hr-HR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AB FASADNI PARAPETI</a:t>
            </a:r>
          </a:p>
        </p:txBody>
      </p:sp>
      <p:sp>
        <p:nvSpPr>
          <p:cNvPr id="6" name="Text Placeholder 6"/>
          <p:cNvSpPr txBox="1">
            <a:spLocks/>
          </p:cNvSpPr>
          <p:nvPr/>
        </p:nvSpPr>
        <p:spPr>
          <a:xfrm>
            <a:off x="182016" y="4151215"/>
            <a:ext cx="4876651" cy="46031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>
            <a:lvl1pPr marL="373063" indent="-37306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8038" indent="-3111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4600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41488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39963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  <a:defRPr/>
            </a:pPr>
            <a:r>
              <a:rPr lang="hr-HR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TRANSPORT FASADNIH PANELA</a:t>
            </a:r>
          </a:p>
        </p:txBody>
      </p:sp>
    </p:spTree>
    <p:extLst>
      <p:ext uri="{BB962C8B-B14F-4D97-AF65-F5344CB8AC3E}">
        <p14:creationId xmlns:p14="http://schemas.microsoft.com/office/powerpoint/2010/main" val="26271696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726"/>
          <a:stretch/>
        </p:blipFill>
        <p:spPr>
          <a:xfrm>
            <a:off x="492264" y="4417948"/>
            <a:ext cx="4668834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1477"/>
          <a:stretch/>
        </p:blipFill>
        <p:spPr>
          <a:xfrm>
            <a:off x="5833768" y="4427079"/>
            <a:ext cx="4248472" cy="25020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29" b="35653"/>
          <a:stretch/>
        </p:blipFill>
        <p:spPr>
          <a:xfrm>
            <a:off x="492264" y="900311"/>
            <a:ext cx="9575315" cy="3061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 Placeholder 6"/>
          <p:cNvSpPr txBox="1">
            <a:spLocks/>
          </p:cNvSpPr>
          <p:nvPr/>
        </p:nvSpPr>
        <p:spPr>
          <a:xfrm>
            <a:off x="666180" y="434360"/>
            <a:ext cx="3816424" cy="43420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>
            <a:lvl1pPr marL="373063" indent="-37306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8038" indent="-3111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4600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41488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39963" indent="-2476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3814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99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838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1683" indent="-248923" algn="l" defTabSz="99569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  <a:defRPr/>
            </a:pPr>
            <a:r>
              <a:rPr lang="hr-HR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HORIZONTALNE FASADE</a:t>
            </a:r>
          </a:p>
        </p:txBody>
      </p:sp>
    </p:spTree>
    <p:extLst>
      <p:ext uri="{BB962C8B-B14F-4D97-AF65-F5344CB8AC3E}">
        <p14:creationId xmlns:p14="http://schemas.microsoft.com/office/powerpoint/2010/main" val="35182503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0" b="14433"/>
          <a:stretch/>
        </p:blipFill>
        <p:spPr>
          <a:xfrm>
            <a:off x="306140" y="900311"/>
            <a:ext cx="3940542" cy="26894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306140" y="487662"/>
            <a:ext cx="2304256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LIDL - Borča, Srbija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614" b="890"/>
          <a:stretch/>
        </p:blipFill>
        <p:spPr>
          <a:xfrm>
            <a:off x="4737017" y="900310"/>
            <a:ext cx="5530644" cy="26894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4738395" y="452553"/>
            <a:ext cx="2304256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LIDL - Niš, Srbija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525"/>
          <a:stretch/>
        </p:blipFill>
        <p:spPr>
          <a:xfrm>
            <a:off x="306140" y="4379404"/>
            <a:ext cx="3937089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3150456" y="3931647"/>
            <a:ext cx="3096344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LIDL – Stara Pazova, Srbija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66" b="32631"/>
          <a:stretch/>
        </p:blipFill>
        <p:spPr>
          <a:xfrm>
            <a:off x="4698628" y="4379404"/>
            <a:ext cx="5607423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738334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212" y="756295"/>
            <a:ext cx="8712968" cy="6323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276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425987" y="540271"/>
            <a:ext cx="7177088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MIRNA - Gračanica, BiH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D:\2016\ALJO\DJI_002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2" t="9696" b="14050"/>
          <a:stretch/>
        </p:blipFill>
        <p:spPr bwMode="auto">
          <a:xfrm>
            <a:off x="425987" y="972319"/>
            <a:ext cx="9651972" cy="61926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90609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7"/>
          <p:cNvSpPr txBox="1">
            <a:spLocks noChangeArrowheads="1"/>
          </p:cNvSpPr>
          <p:nvPr/>
        </p:nvSpPr>
        <p:spPr bwMode="auto">
          <a:xfrm>
            <a:off x="450156" y="252239"/>
            <a:ext cx="3284240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KAUFLAND - Split, Hrvatska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\\VS2\File_share\02 SIRBEGOVIC INZENJERING\02 SEKTOR PRODAJE\03 PROMOCIJA\PREZENTACIJE\ZA PREZENTACIJU\MAIL KAUFLAN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19"/>
          <a:stretch/>
        </p:blipFill>
        <p:spPr bwMode="auto">
          <a:xfrm>
            <a:off x="584871" y="740717"/>
            <a:ext cx="9448800" cy="53441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1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11070" y="5076775"/>
            <a:ext cx="519820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94654071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1C6284E-C029-21B0-8A68-181EB4D683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42" y="512760"/>
            <a:ext cx="7138899" cy="40156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C39A627-E0F6-1EA6-3C8B-443593A266F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732" y="699586"/>
            <a:ext cx="4761688" cy="634891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2F217D9-F808-9090-4D7D-46FB33E7B845}"/>
              </a:ext>
            </a:extLst>
          </p:cNvPr>
          <p:cNvSpPr txBox="1"/>
          <p:nvPr/>
        </p:nvSpPr>
        <p:spPr bwMode="auto">
          <a:xfrm>
            <a:off x="90116" y="27141"/>
            <a:ext cx="53454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STAMBENI OBJEKAT UMAG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60498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0" y="157163"/>
            <a:ext cx="4846638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PRODEX VIOLETA - Grude, BiH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4515" name="Picture 7" descr="Picture 13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09613"/>
            <a:ext cx="10693400" cy="4029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5545" name="Rectangle 9"/>
          <p:cNvSpPr>
            <a:spLocks noGrp="1" noChangeArrowheads="1"/>
          </p:cNvSpPr>
          <p:nvPr>
            <p:ph type="title"/>
          </p:nvPr>
        </p:nvSpPr>
        <p:spPr>
          <a:xfrm>
            <a:off x="3560750" y="6853238"/>
            <a:ext cx="2959100" cy="319087"/>
          </a:xfrm>
        </p:spPr>
        <p:txBody>
          <a:bodyPr/>
          <a:lstStyle/>
          <a:p>
            <a:pPr>
              <a:defRPr/>
            </a:pPr>
            <a:r>
              <a:rPr lang="hr-HR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Banja Luka, BiH</a:t>
            </a:r>
          </a:p>
        </p:txBody>
      </p:sp>
      <p:sp>
        <p:nvSpPr>
          <p:cNvPr id="65546" name="Rectangle 10"/>
          <p:cNvSpPr>
            <a:spLocks noGrp="1" noChangeArrowheads="1"/>
          </p:cNvSpPr>
          <p:nvPr>
            <p:ph type="body" sz="half" idx="1"/>
          </p:nvPr>
        </p:nvSpPr>
        <p:spPr>
          <a:xfrm>
            <a:off x="1131888" y="6924675"/>
            <a:ext cx="1600200" cy="319088"/>
          </a:xfrm>
        </p:spPr>
        <p:txBody>
          <a:bodyPr/>
          <a:lstStyle/>
          <a:p>
            <a:pPr marL="373384" indent="-373384">
              <a:lnSpc>
                <a:spcPct val="80000"/>
              </a:lnSpc>
              <a:buFontTx/>
              <a:buNone/>
              <a:defRPr/>
            </a:pPr>
            <a:r>
              <a:rPr lang="hr-HR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Sarajevo, BiH</a:t>
            </a:r>
          </a:p>
        </p:txBody>
      </p:sp>
      <p:sp>
        <p:nvSpPr>
          <p:cNvPr id="65547" name="Rectangle 11"/>
          <p:cNvSpPr>
            <a:spLocks noGrp="1" noChangeArrowheads="1"/>
          </p:cNvSpPr>
          <p:nvPr>
            <p:ph type="body" sz="half" idx="2"/>
          </p:nvPr>
        </p:nvSpPr>
        <p:spPr>
          <a:xfrm>
            <a:off x="7918483" y="6924675"/>
            <a:ext cx="2143125" cy="347663"/>
          </a:xfrm>
        </p:spPr>
        <p:txBody>
          <a:bodyPr/>
          <a:lstStyle/>
          <a:p>
            <a:pPr marL="373384" indent="-373384">
              <a:lnSpc>
                <a:spcPct val="80000"/>
              </a:lnSpc>
              <a:buFontTx/>
              <a:buNone/>
              <a:defRPr/>
            </a:pPr>
            <a:r>
              <a:rPr lang="hr-HR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Tuzla, BiH</a:t>
            </a:r>
          </a:p>
        </p:txBody>
      </p:sp>
      <p:pic>
        <p:nvPicPr>
          <p:cNvPr id="10" name="Picture 8" descr="IMG_300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288" y="4780763"/>
            <a:ext cx="3200400" cy="2116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2" descr="IMG_53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4998" y="4780763"/>
            <a:ext cx="3117850" cy="2116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6083" name="Picture 3" descr="\\192.168.103.6\kompanija\MARKETING\ZA ODRADITI\PREZENTACIJA\VIOLETA - TUZLA\DSC_001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18270" y="4780763"/>
            <a:ext cx="4070843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5274692" y="3252094"/>
            <a:ext cx="4419600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BOSANKA - Sarajevo, BiH</a:t>
            </a:r>
            <a:endParaRPr lang="hr-HR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7587" name="Picture 7" descr="DSC0041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03230" y="494483"/>
            <a:ext cx="7420701" cy="2799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8" descr="\\Server2\KOMPANIJA\PREZENTACIJE\OPŠTA PREZENTACIJA\SDC1170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924915" y="3994945"/>
            <a:ext cx="4768485" cy="2712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6418270" y="6709589"/>
            <a:ext cx="4002088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DATA PROJEKT - Hrasnica, BiH</a:t>
            </a:r>
            <a:endParaRPr lang="hr-HR" b="1" baseline="30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703230" y="6709589"/>
            <a:ext cx="4002088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69" tIns="49785" rIns="99569" bIns="49785"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hr-HR" b="1" dirty="0"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DATA PROJEKT - Bijeljina, BiH</a:t>
            </a:r>
            <a:endParaRPr lang="hr-HR" b="1" baseline="30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tehnomarket bijeljina.jpg"/>
          <p:cNvPicPr>
            <a:picLocks noChangeAspect="1"/>
          </p:cNvPicPr>
          <p:nvPr/>
        </p:nvPicPr>
        <p:blipFill>
          <a:blip r:embed="rId4" cstate="print"/>
          <a:srcRect l="6054" t="8640" r="6054" b="27941"/>
          <a:stretch>
            <a:fillRect/>
          </a:stretch>
        </p:blipFill>
        <p:spPr>
          <a:xfrm>
            <a:off x="131726" y="3994945"/>
            <a:ext cx="5665344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Box 3"/>
          <p:cNvSpPr txBox="1">
            <a:spLocks noChangeArrowheads="1"/>
          </p:cNvSpPr>
          <p:nvPr/>
        </p:nvSpPr>
        <p:spPr bwMode="auto">
          <a:xfrm>
            <a:off x="310321" y="235721"/>
            <a:ext cx="4214842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hr-HR" sz="2000" b="1" dirty="0">
                <a:latin typeface="Times New Roman" pitchFamily="18" charset="0"/>
                <a:cs typeface="Times New Roman" pitchFamily="18" charset="0"/>
              </a:rPr>
              <a:t>POLJOPRIVREDNI OBJEKTI</a:t>
            </a:r>
          </a:p>
        </p:txBody>
      </p:sp>
      <p:pic>
        <p:nvPicPr>
          <p:cNvPr id="5" name="Picture 4" descr="IMG_0275.JPG"/>
          <p:cNvPicPr>
            <a:picLocks noChangeAspect="1"/>
          </p:cNvPicPr>
          <p:nvPr/>
        </p:nvPicPr>
        <p:blipFill>
          <a:blip r:embed="rId2" cstate="print"/>
          <a:srcRect b="12687"/>
          <a:stretch>
            <a:fillRect/>
          </a:stretch>
        </p:blipFill>
        <p:spPr>
          <a:xfrm>
            <a:off x="203164" y="1208863"/>
            <a:ext cx="3313638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46040" y="994549"/>
            <a:ext cx="3214687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FARMA BROJLERA – Gračanica, BiH</a:t>
            </a:r>
          </a:p>
        </p:txBody>
      </p:sp>
      <p:pic>
        <p:nvPicPr>
          <p:cNvPr id="7" name="Picture 6" descr="PETITOR 007.jpg"/>
          <p:cNvPicPr>
            <a:picLocks noChangeAspect="1"/>
          </p:cNvPicPr>
          <p:nvPr/>
        </p:nvPicPr>
        <p:blipFill>
          <a:blip r:embed="rId3" cstate="print"/>
          <a:srcRect b="27343"/>
          <a:stretch>
            <a:fillRect/>
          </a:stretch>
        </p:blipFill>
        <p:spPr>
          <a:xfrm>
            <a:off x="6418270" y="1851805"/>
            <a:ext cx="3408516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6489708" y="1137425"/>
            <a:ext cx="3214688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FARMA BROJLERA – Sarajevo, BiH</a:t>
            </a:r>
          </a:p>
        </p:txBody>
      </p:sp>
      <p:pic>
        <p:nvPicPr>
          <p:cNvPr id="9" name="Picture 8" descr="IMG_0591.JPG"/>
          <p:cNvPicPr>
            <a:picLocks noChangeAspect="1"/>
          </p:cNvPicPr>
          <p:nvPr/>
        </p:nvPicPr>
        <p:blipFill>
          <a:blip r:embed="rId4" cstate="print"/>
          <a:srcRect t="11906" b="24593"/>
          <a:stretch>
            <a:fillRect/>
          </a:stretch>
        </p:blipFill>
        <p:spPr>
          <a:xfrm>
            <a:off x="2417742" y="3209127"/>
            <a:ext cx="3881251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488916" y="3637755"/>
            <a:ext cx="22145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FARMA KRAVA</a:t>
            </a:r>
          </a:p>
          <a:p>
            <a:pPr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Nova Topola, BiH</a:t>
            </a:r>
          </a:p>
        </p:txBody>
      </p:sp>
      <p:pic>
        <p:nvPicPr>
          <p:cNvPr id="11" name="Picture 10" descr="DSC01771.JPG"/>
          <p:cNvPicPr>
            <a:picLocks noChangeAspect="1"/>
          </p:cNvPicPr>
          <p:nvPr/>
        </p:nvPicPr>
        <p:blipFill>
          <a:blip r:embed="rId5" cstate="print"/>
          <a:srcRect b="28562"/>
          <a:stretch>
            <a:fillRect/>
          </a:stretch>
        </p:blipFill>
        <p:spPr>
          <a:xfrm>
            <a:off x="6346832" y="5137953"/>
            <a:ext cx="3786214" cy="20285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6322314" y="4769653"/>
            <a:ext cx="3643312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FARMA SVINJA – Obudovac, BiH </a:t>
            </a:r>
          </a:p>
        </p:txBody>
      </p:sp>
      <p:pic>
        <p:nvPicPr>
          <p:cNvPr id="13" name="Picture 12" descr="IMG_027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17874" y="923111"/>
            <a:ext cx="2357454" cy="157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13" descr="ZEDINA_FARMA_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6040" y="5137953"/>
            <a:ext cx="2989336" cy="1985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14"/>
          <p:cNvSpPr txBox="1"/>
          <p:nvPr/>
        </p:nvSpPr>
        <p:spPr>
          <a:xfrm>
            <a:off x="3346436" y="5780895"/>
            <a:ext cx="214314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“ZEDINA”</a:t>
            </a:r>
          </a:p>
          <a:p>
            <a:pPr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FARMA PILIĆA </a:t>
            </a:r>
          </a:p>
          <a:p>
            <a:pPr>
              <a:defRPr/>
            </a:pPr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Gračanica, BiH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297446" y="116921"/>
            <a:ext cx="6680247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hr-HR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Sportska dvorana Biser Rostova - Bugojno</a:t>
            </a:r>
            <a:endParaRPr lang="hr-HR" b="1" baseline="30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57" b="9973"/>
          <a:stretch/>
        </p:blipFill>
        <p:spPr>
          <a:xfrm>
            <a:off x="6427897" y="658859"/>
            <a:ext cx="3637193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4301" y="2887507"/>
            <a:ext cx="3580789" cy="2445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0" t="4230" r="19785" b="7074"/>
          <a:stretch/>
        </p:blipFill>
        <p:spPr>
          <a:xfrm>
            <a:off x="297446" y="447189"/>
            <a:ext cx="6120680" cy="46710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91"/>
          <a:stretch/>
        </p:blipFill>
        <p:spPr>
          <a:xfrm>
            <a:off x="368194" y="5024252"/>
            <a:ext cx="2458226" cy="20759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58" r="25856"/>
          <a:stretch/>
        </p:blipFill>
        <p:spPr>
          <a:xfrm>
            <a:off x="2826420" y="5004767"/>
            <a:ext cx="2232248" cy="20759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842" y="5298272"/>
            <a:ext cx="2376546" cy="17824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01" r="12301"/>
          <a:stretch/>
        </p:blipFill>
        <p:spPr>
          <a:xfrm>
            <a:off x="7552792" y="5298272"/>
            <a:ext cx="2330412" cy="1722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101466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306140" y="396255"/>
            <a:ext cx="6680247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hr-HR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Bingo, Šamac</a:t>
            </a:r>
            <a:endParaRPr lang="hr-HR" b="1" baseline="30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48" y="972319"/>
            <a:ext cx="6222776" cy="53747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4498" y="4262845"/>
            <a:ext cx="3528746" cy="2649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903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306140" y="95466"/>
            <a:ext cx="6680247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hr-HR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Bingo, Šamac</a:t>
            </a:r>
            <a:endParaRPr lang="hr-HR" b="1" baseline="30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5" r="3334" b="15737"/>
          <a:stretch/>
        </p:blipFill>
        <p:spPr>
          <a:xfrm>
            <a:off x="450155" y="734480"/>
            <a:ext cx="5158153" cy="27165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98" t="5150" r="15213" b="6472"/>
          <a:stretch/>
        </p:blipFill>
        <p:spPr>
          <a:xfrm>
            <a:off x="450155" y="3636615"/>
            <a:ext cx="5158153" cy="34563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5" t="9236" r="11687" b="295"/>
          <a:stretch/>
        </p:blipFill>
        <p:spPr>
          <a:xfrm>
            <a:off x="5850272" y="734480"/>
            <a:ext cx="4606055" cy="322285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D7FB16-199C-DCBB-221C-695A09FAB26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804" y="4186233"/>
            <a:ext cx="3832249" cy="287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1643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FCF247E-DC19-0F7B-71B2-E09CBDC8AC8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404" y="582406"/>
            <a:ext cx="4906210" cy="367965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FC7F21C-DE99-306F-01D3-3C0EE348CC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19169" y="3387246"/>
            <a:ext cx="4170966" cy="31282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A281489-A5B7-5385-1FF2-404A97FE50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19117" y="3387246"/>
            <a:ext cx="4170965" cy="312822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D4DDA8A-757C-5CE4-E749-418E94C907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87060" y="900311"/>
            <a:ext cx="1085850" cy="16002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E306763-308B-2AD3-84D9-47F067EDA135}"/>
              </a:ext>
            </a:extLst>
          </p:cNvPr>
          <p:cNvSpPr txBox="1"/>
          <p:nvPr/>
        </p:nvSpPr>
        <p:spPr bwMode="auto">
          <a:xfrm>
            <a:off x="234132" y="123971"/>
            <a:ext cx="53454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hr-HR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PODRUMSKI ZIDOVI</a:t>
            </a:r>
          </a:p>
        </p:txBody>
      </p:sp>
    </p:spTree>
    <p:extLst>
      <p:ext uri="{BB962C8B-B14F-4D97-AF65-F5344CB8AC3E}">
        <p14:creationId xmlns:p14="http://schemas.microsoft.com/office/powerpoint/2010/main" val="32489937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39FD42-CA04-DFD5-CF9C-0645FCA125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52239" y="1995398"/>
            <a:ext cx="5760640" cy="43204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DB83AC7-A0CD-8C49-6B10-815B3FF20C1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08934" y="1995398"/>
            <a:ext cx="5760641" cy="432048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1B82FF4-EB66-1498-8206-EA8FF8DAE6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0965" y="972319"/>
            <a:ext cx="686941" cy="10123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28ED76A-66C8-C9F1-22BB-644666FC41D6}"/>
              </a:ext>
            </a:extLst>
          </p:cNvPr>
          <p:cNvSpPr txBox="1"/>
          <p:nvPr/>
        </p:nvSpPr>
        <p:spPr bwMode="auto">
          <a:xfrm>
            <a:off x="256135" y="207372"/>
            <a:ext cx="53454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hr-HR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PODRUMSKI ZIDOVI</a:t>
            </a:r>
          </a:p>
        </p:txBody>
      </p:sp>
    </p:spTree>
    <p:extLst>
      <p:ext uri="{BB962C8B-B14F-4D97-AF65-F5344CB8AC3E}">
        <p14:creationId xmlns:p14="http://schemas.microsoft.com/office/powerpoint/2010/main" val="39912720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85E4E26-08BA-7EE2-B6E7-EE884254DFEA}"/>
              </a:ext>
            </a:extLst>
          </p:cNvPr>
          <p:cNvSpPr txBox="1"/>
          <p:nvPr/>
        </p:nvSpPr>
        <p:spPr bwMode="auto">
          <a:xfrm>
            <a:off x="234132" y="108223"/>
            <a:ext cx="53454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hr-HR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PODRUMSKI ZIDOVI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CC2BE-1ABE-122C-4088-9CDEA00F92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86" y="828303"/>
            <a:ext cx="10099228" cy="41866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7A3C0B1-34EB-11F5-E0EB-71FF5316B88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9605" y="3132559"/>
            <a:ext cx="2016709" cy="39966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9F3D52E-CAC7-0DEB-AD36-3CE38B7D6A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532" y="3864852"/>
            <a:ext cx="2448272" cy="3264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3396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4D9B0B-185B-5232-5C69-BB7CCAFC4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86" y="3996655"/>
            <a:ext cx="10099228" cy="28936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3F23D80-6AD8-8131-9F52-42BFF669728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86" y="622853"/>
            <a:ext cx="4482604" cy="31317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22E9E1-1CA0-D0D2-991C-AFCD987ACB3C}"/>
              </a:ext>
            </a:extLst>
          </p:cNvPr>
          <p:cNvSpPr txBox="1"/>
          <p:nvPr/>
        </p:nvSpPr>
        <p:spPr bwMode="auto">
          <a:xfrm>
            <a:off x="297086" y="132492"/>
            <a:ext cx="53454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hr-HR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PODRUMSKI ZIDOVI</a:t>
            </a:r>
          </a:p>
        </p:txBody>
      </p:sp>
    </p:spTree>
    <p:extLst>
      <p:ext uri="{BB962C8B-B14F-4D97-AF65-F5344CB8AC3E}">
        <p14:creationId xmlns:p14="http://schemas.microsoft.com/office/powerpoint/2010/main" val="36371590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4D4660-F9B7-F01E-7FCC-D1B827FE99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180" y="684287"/>
            <a:ext cx="9668798" cy="64218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3FEAD70-CF14-5E06-AA57-CEC4377F1E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8988" y="5147343"/>
            <a:ext cx="2636288" cy="17509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0CFF10B-D76E-739D-02E9-5CF13ED2DEF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32" y="324247"/>
            <a:ext cx="4112293" cy="16792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19E6C2F-8167-BE8B-9CEF-8DA19234AA70}"/>
              </a:ext>
            </a:extLst>
          </p:cNvPr>
          <p:cNvSpPr txBox="1"/>
          <p:nvPr/>
        </p:nvSpPr>
        <p:spPr bwMode="auto">
          <a:xfrm>
            <a:off x="234132" y="-49731"/>
            <a:ext cx="53454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hr-HR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PODPORNI ZIDOVI</a:t>
            </a:r>
          </a:p>
        </p:txBody>
      </p:sp>
    </p:spTree>
    <p:extLst>
      <p:ext uri="{BB962C8B-B14F-4D97-AF65-F5344CB8AC3E}">
        <p14:creationId xmlns:p14="http://schemas.microsoft.com/office/powerpoint/2010/main" val="27231828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id="{DC877287-D619-4F5C-A5A9-51D528BC9F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172" y="828303"/>
            <a:ext cx="7173818" cy="6147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0438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>
            <a:extLst>
              <a:ext uri="{FF2B5EF4-FFF2-40B4-BE49-F238E27FC236}">
                <a16:creationId xmlns:a16="http://schemas.microsoft.com/office/drawing/2014/main" id="{37B110D0-F96D-45AD-9E61-16F306BDAD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156" y="450155"/>
            <a:ext cx="5388330" cy="6660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28385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>
            <a:extLst>
              <a:ext uri="{FF2B5EF4-FFF2-40B4-BE49-F238E27FC236}">
                <a16:creationId xmlns:a16="http://schemas.microsoft.com/office/drawing/2014/main" id="{F2AF3FB6-E30C-4066-8F78-8E3D93E4B3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556" y="180231"/>
            <a:ext cx="4327600" cy="6660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75292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>
            <a:extLst>
              <a:ext uri="{FF2B5EF4-FFF2-40B4-BE49-F238E27FC236}">
                <a16:creationId xmlns:a16="http://schemas.microsoft.com/office/drawing/2014/main" id="{B0FF0F73-1C25-4FA3-8F8E-45843618C4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8268" y="324247"/>
            <a:ext cx="4344166" cy="6588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3433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45" b="17700"/>
          <a:stretch/>
        </p:blipFill>
        <p:spPr>
          <a:xfrm>
            <a:off x="162124" y="3910838"/>
            <a:ext cx="7033827" cy="31259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72" b="20163"/>
          <a:stretch/>
        </p:blipFill>
        <p:spPr>
          <a:xfrm>
            <a:off x="162124" y="700339"/>
            <a:ext cx="7033827" cy="2952328"/>
          </a:xfrm>
          <a:prstGeom prst="rect">
            <a:avLst/>
          </a:prstGeom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61157" y="193712"/>
            <a:ext cx="6680247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hr-HR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Conex, Čaporice, HR</a:t>
            </a:r>
            <a:endParaRPr lang="hr-HR" b="1" baseline="30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924" y="4840376"/>
            <a:ext cx="2928608" cy="21964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728" y="700339"/>
            <a:ext cx="2941804" cy="3922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22325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B25E7A-982B-FCB0-6889-4A7A25EBF0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484" y="2844527"/>
            <a:ext cx="7130804" cy="4246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CB5C400-AB99-67AF-38E8-E4072DDEF1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5092" y="900311"/>
            <a:ext cx="936104" cy="4085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5D294CC-8D60-0520-FE62-332BC54252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18" y="756295"/>
            <a:ext cx="4915182" cy="3671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3224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>
            <a:extLst>
              <a:ext uri="{FF2B5EF4-FFF2-40B4-BE49-F238E27FC236}">
                <a16:creationId xmlns:a16="http://schemas.microsoft.com/office/drawing/2014/main" id="{4FC2C21B-E52A-49B6-89FB-2EF8F2C419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2244" y="2988543"/>
            <a:ext cx="8925399" cy="3960440"/>
          </a:xfrm>
          <a:prstGeom prst="rect">
            <a:avLst/>
          </a:prstGeom>
        </p:spPr>
      </p:pic>
      <p:pic>
        <p:nvPicPr>
          <p:cNvPr id="2" name="Slika 1">
            <a:extLst>
              <a:ext uri="{FF2B5EF4-FFF2-40B4-BE49-F238E27FC236}">
                <a16:creationId xmlns:a16="http://schemas.microsoft.com/office/drawing/2014/main" id="{0551C041-DA4D-4B04-8EE5-B51F4C6F8A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945" y="1116335"/>
            <a:ext cx="8925400" cy="2764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02288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331632" y="172509"/>
            <a:ext cx="6680247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hr-HR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Helioplast, Gračanica</a:t>
            </a:r>
            <a:endParaRPr lang="hr-HR" b="1" baseline="30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B643DEDE-5574-4187-A9E5-A2481222F7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632" y="972319"/>
            <a:ext cx="7992888" cy="3910048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CF0C3547-7C25-4A70-A8DE-14C9553E362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572" y="4572719"/>
            <a:ext cx="6369483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8016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>
            <a:extLst>
              <a:ext uri="{FF2B5EF4-FFF2-40B4-BE49-F238E27FC236}">
                <a16:creationId xmlns:a16="http://schemas.microsoft.com/office/drawing/2014/main" id="{A99627FF-64A4-46E3-886A-0D8A00FD4E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190" y="828303"/>
            <a:ext cx="9217024" cy="4417468"/>
          </a:xfrm>
          <a:prstGeom prst="rect">
            <a:avLst/>
          </a:prstGeom>
        </p:spPr>
      </p:pic>
      <p:pic>
        <p:nvPicPr>
          <p:cNvPr id="3" name="Slika 2">
            <a:extLst>
              <a:ext uri="{FF2B5EF4-FFF2-40B4-BE49-F238E27FC236}">
                <a16:creationId xmlns:a16="http://schemas.microsoft.com/office/drawing/2014/main" id="{6590E1E7-7069-48B8-BD7C-5A26669BDC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8681" y="5148783"/>
            <a:ext cx="2959529" cy="1944216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A7E7CFC1-479D-4DA6-A53B-8DCB3D0F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3834" y="828303"/>
            <a:ext cx="3384376" cy="2469010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4AEC5564-7444-4F3F-81A9-AE337D01D74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64" y="4711659"/>
            <a:ext cx="4505027" cy="2381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01638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537568" y="45809"/>
            <a:ext cx="6680247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bs-Latn-BA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TIME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bs-Latn-BA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ivinice</a:t>
            </a:r>
            <a:endParaRPr lang="hr-HR" b="1" baseline="30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66" t="26910" r="25758" b="15283"/>
          <a:stretch/>
        </p:blipFill>
        <p:spPr>
          <a:xfrm>
            <a:off x="162124" y="2628503"/>
            <a:ext cx="4363685" cy="4580660"/>
          </a:xfrm>
          <a:prstGeom prst="rect">
            <a:avLst/>
          </a:prstGeom>
        </p:spPr>
      </p:pic>
      <p:pic>
        <p:nvPicPr>
          <p:cNvPr id="6" name="Picture 1">
            <a:extLst>
              <a:ext uri="{FF2B5EF4-FFF2-40B4-BE49-F238E27FC236}">
                <a16:creationId xmlns:a16="http://schemas.microsoft.com/office/drawing/2014/main" id="{0EFB40B7-1732-4A2C-9B48-C746A55EF7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074"/>
          <a:stretch/>
        </p:blipFill>
        <p:spPr>
          <a:xfrm>
            <a:off x="1816013" y="825402"/>
            <a:ext cx="8587943" cy="2926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61031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>
            <a:extLst>
              <a:ext uri="{FF2B5EF4-FFF2-40B4-BE49-F238E27FC236}">
                <a16:creationId xmlns:a16="http://schemas.microsoft.com/office/drawing/2014/main" id="{042672BE-BE0A-4BD5-A4C4-D648FA517D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212" y="1404367"/>
            <a:ext cx="9373850" cy="566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56871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954212" y="252239"/>
            <a:ext cx="6680247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bs-Latn-BA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MATIJEVIĆ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bs-Latn-BA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Novi Sad</a:t>
            </a:r>
            <a:endParaRPr lang="hr-HR" b="1" baseline="30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6F98485F-3180-4527-9A7C-FEB5A92E2D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7491" y="1620391"/>
            <a:ext cx="6938417" cy="5200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32063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>
            <a:extLst>
              <a:ext uri="{FF2B5EF4-FFF2-40B4-BE49-F238E27FC236}">
                <a16:creationId xmlns:a16="http://schemas.microsoft.com/office/drawing/2014/main" id="{17F16E3D-4CF8-4537-A760-9DEB6DC6C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0695" y="3492599"/>
            <a:ext cx="7952010" cy="3514164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F8E16756-B70D-4D23-9AD5-77CF181124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156" y="911469"/>
            <a:ext cx="9451156" cy="242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25282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0AF18F-3941-9E24-483C-6DD5765502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478" y="2628503"/>
            <a:ext cx="8578006" cy="43187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759655-45E9-BB8A-9E04-DA161C321BD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14" y="180231"/>
            <a:ext cx="2952328" cy="420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32919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612" y="2556495"/>
            <a:ext cx="5836907" cy="43776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48" y="933121"/>
            <a:ext cx="3796680" cy="2847510"/>
          </a:xfrm>
          <a:prstGeom prst="rect">
            <a:avLst/>
          </a:prstGeom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378148" y="438317"/>
            <a:ext cx="6680247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bs-Latn-BA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Munara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</a:t>
            </a:r>
            <a:r>
              <a:rPr lang="bs-Latn-BA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Ciglane - Sarajevo</a:t>
            </a:r>
            <a:endParaRPr lang="hr-HR" b="1" baseline="30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81078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>
            <a:extLst>
              <a:ext uri="{FF2B5EF4-FFF2-40B4-BE49-F238E27FC236}">
                <a16:creationId xmlns:a16="http://schemas.microsoft.com/office/drawing/2014/main" id="{DEBEE373-56F4-48F3-A203-59293B252D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46459" y="1912950"/>
            <a:ext cx="5796856" cy="4347642"/>
          </a:xfrm>
          <a:prstGeom prst="rect">
            <a:avLst/>
          </a:prstGeom>
        </p:spPr>
      </p:pic>
      <p:pic>
        <p:nvPicPr>
          <p:cNvPr id="4" name="Slika 3">
            <a:extLst>
              <a:ext uri="{FF2B5EF4-FFF2-40B4-BE49-F238E27FC236}">
                <a16:creationId xmlns:a16="http://schemas.microsoft.com/office/drawing/2014/main" id="{73E943D5-2E73-4D45-BE67-B0F0543220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7267" y="1188342"/>
            <a:ext cx="4369725" cy="3578187"/>
          </a:xfrm>
          <a:prstGeom prst="rect">
            <a:avLst/>
          </a:prstGeom>
        </p:spPr>
      </p:pic>
      <p:sp>
        <p:nvSpPr>
          <p:cNvPr id="5" name="Pravokutnik 4">
            <a:extLst>
              <a:ext uri="{FF2B5EF4-FFF2-40B4-BE49-F238E27FC236}">
                <a16:creationId xmlns:a16="http://schemas.microsoft.com/office/drawing/2014/main" id="{D80BFAD0-C888-4532-AB25-CDEB998A5CED}"/>
              </a:ext>
            </a:extLst>
          </p:cNvPr>
          <p:cNvSpPr/>
          <p:nvPr/>
        </p:nvSpPr>
        <p:spPr>
          <a:xfrm>
            <a:off x="306140" y="252239"/>
            <a:ext cx="2877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bs-Latn-BA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DŽAMIJA - GRAČANICA</a:t>
            </a:r>
            <a:endParaRPr lang="hr-HR" b="1" baseline="30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1524BA4B-858F-45BF-B3CA-F98FE40E41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828" y="5164290"/>
            <a:ext cx="2403235" cy="1820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28452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>
            <a:extLst>
              <a:ext uri="{FF2B5EF4-FFF2-40B4-BE49-F238E27FC236}">
                <a16:creationId xmlns:a16="http://schemas.microsoft.com/office/drawing/2014/main" id="{EF1F7E8D-EE0C-4736-A8E1-B09819D92C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24" y="2823564"/>
            <a:ext cx="6336704" cy="4202235"/>
          </a:xfrm>
          <a:prstGeom prst="rect">
            <a:avLst/>
          </a:prstGeom>
        </p:spPr>
      </p:pic>
      <p:sp>
        <p:nvSpPr>
          <p:cNvPr id="6" name="Pravokutnik 5">
            <a:extLst>
              <a:ext uri="{FF2B5EF4-FFF2-40B4-BE49-F238E27FC236}">
                <a16:creationId xmlns:a16="http://schemas.microsoft.com/office/drawing/2014/main" id="{C875B8C0-EA87-48B2-A8E5-CAEA0B8DD5C6}"/>
              </a:ext>
            </a:extLst>
          </p:cNvPr>
          <p:cNvSpPr/>
          <p:nvPr/>
        </p:nvSpPr>
        <p:spPr>
          <a:xfrm>
            <a:off x="271449" y="324247"/>
            <a:ext cx="2877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bs-Latn-BA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DŽAMIJA - GRAČANICA</a:t>
            </a:r>
            <a:endParaRPr lang="hr-HR" b="1" baseline="30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Slika 11">
            <a:extLst>
              <a:ext uri="{FF2B5EF4-FFF2-40B4-BE49-F238E27FC236}">
                <a16:creationId xmlns:a16="http://schemas.microsoft.com/office/drawing/2014/main" id="{3666971A-8EC6-441A-B874-B06AA311D5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716" y="1044327"/>
            <a:ext cx="4752528" cy="3704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46779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50" b="24653"/>
          <a:stretch/>
        </p:blipFill>
        <p:spPr>
          <a:xfrm>
            <a:off x="501137" y="2844527"/>
            <a:ext cx="7777937" cy="3321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424180" y="30443"/>
            <a:ext cx="6680247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bs-Latn-BA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PLASTOFLEX, GRAČANICA</a:t>
            </a:r>
            <a:endParaRPr lang="hr-HR" b="1" baseline="30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18"/>
          <a:stretch/>
        </p:blipFill>
        <p:spPr>
          <a:xfrm>
            <a:off x="7323780" y="5508823"/>
            <a:ext cx="2868483" cy="16971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4EF6B865-78B7-49BE-96DB-65F482C88E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37" y="829059"/>
            <a:ext cx="4288774" cy="2335333"/>
          </a:xfrm>
          <a:prstGeom prst="rect">
            <a:avLst/>
          </a:prstGeom>
        </p:spPr>
      </p:pic>
      <p:pic>
        <p:nvPicPr>
          <p:cNvPr id="9" name="Slika 8">
            <a:extLst>
              <a:ext uri="{FF2B5EF4-FFF2-40B4-BE49-F238E27FC236}">
                <a16:creationId xmlns:a16="http://schemas.microsoft.com/office/drawing/2014/main" id="{D264DE17-B5FB-477B-9DA4-579A1668BC3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919" y="827107"/>
            <a:ext cx="4493401" cy="2337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60974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772"/>
          <a:stretch/>
        </p:blipFill>
        <p:spPr>
          <a:xfrm>
            <a:off x="659795" y="5253698"/>
            <a:ext cx="4411357" cy="1735823"/>
          </a:xfrm>
          <a:prstGeom prst="rect">
            <a:avLst/>
          </a:prstGeom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452240" y="180231"/>
            <a:ext cx="6680247" cy="3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69" tIns="49785" rIns="99569" bIns="49785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bs-Latn-BA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RPC SUPERFOS BALKAN, Gračanica</a:t>
            </a:r>
            <a:endParaRPr lang="hr-HR" b="1" baseline="30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80B78A85-F225-4134-AC7E-9E40BA7D3D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927" y="684287"/>
            <a:ext cx="6786860" cy="2543028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id="{8AD715F5-0672-4682-B831-70B6C02226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539" y="5414115"/>
            <a:ext cx="3256581" cy="1575406"/>
          </a:xfrm>
          <a:prstGeom prst="rect">
            <a:avLst/>
          </a:prstGeom>
        </p:spPr>
      </p:pic>
      <p:pic>
        <p:nvPicPr>
          <p:cNvPr id="10" name="Slika 9">
            <a:extLst>
              <a:ext uri="{FF2B5EF4-FFF2-40B4-BE49-F238E27FC236}">
                <a16:creationId xmlns:a16="http://schemas.microsoft.com/office/drawing/2014/main" id="{DEBA35B9-D523-4762-9852-1A94AFAAAA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172" y="3492599"/>
            <a:ext cx="4476980" cy="1549480"/>
          </a:xfrm>
          <a:prstGeom prst="rect">
            <a:avLst/>
          </a:prstGeom>
        </p:spPr>
      </p:pic>
      <p:pic>
        <p:nvPicPr>
          <p:cNvPr id="13" name="Slika 12">
            <a:extLst>
              <a:ext uri="{FF2B5EF4-FFF2-40B4-BE49-F238E27FC236}">
                <a16:creationId xmlns:a16="http://schemas.microsoft.com/office/drawing/2014/main" id="{E7DDC724-8502-4D51-9482-9DB01769765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548" y="2772519"/>
            <a:ext cx="4122564" cy="2144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91211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>
            <a:extLst>
              <a:ext uri="{FF2B5EF4-FFF2-40B4-BE49-F238E27FC236}">
                <a16:creationId xmlns:a16="http://schemas.microsoft.com/office/drawing/2014/main" id="{AC28FC9D-A9DC-40E9-98C5-61FE1897B8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2284" y="1157262"/>
            <a:ext cx="3384376" cy="2557393"/>
          </a:xfrm>
          <a:prstGeom prst="rect">
            <a:avLst/>
          </a:prstGeom>
        </p:spPr>
      </p:pic>
      <p:pic>
        <p:nvPicPr>
          <p:cNvPr id="2" name="Slika 1">
            <a:extLst>
              <a:ext uri="{FF2B5EF4-FFF2-40B4-BE49-F238E27FC236}">
                <a16:creationId xmlns:a16="http://schemas.microsoft.com/office/drawing/2014/main" id="{489C6728-2870-44C2-B7DF-2FA4EBB804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9500" y="1157262"/>
            <a:ext cx="3645632" cy="2692007"/>
          </a:xfrm>
          <a:prstGeom prst="rect">
            <a:avLst/>
          </a:prstGeom>
        </p:spPr>
      </p:pic>
      <p:pic>
        <p:nvPicPr>
          <p:cNvPr id="4" name="Slika 3">
            <a:extLst>
              <a:ext uri="{FF2B5EF4-FFF2-40B4-BE49-F238E27FC236}">
                <a16:creationId xmlns:a16="http://schemas.microsoft.com/office/drawing/2014/main" id="{FC2E2D3C-DCC8-4AC9-AA9F-8908D04FDE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0296" y="4140671"/>
            <a:ext cx="7272808" cy="2874898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C53BC116-0CE8-43FE-83D9-5A1472CC8D2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7972" y="1188343"/>
            <a:ext cx="561516" cy="56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06667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>
            <a:extLst>
              <a:ext uri="{FF2B5EF4-FFF2-40B4-BE49-F238E27FC236}">
                <a16:creationId xmlns:a16="http://schemas.microsoft.com/office/drawing/2014/main" id="{DA226DC4-4BFE-4E41-8682-248CED1113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292" y="2196455"/>
            <a:ext cx="8858010" cy="4904689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3FA9FC03-42D1-4AFC-A564-DD99E343E6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172" y="324247"/>
            <a:ext cx="5418381" cy="2432378"/>
          </a:xfrm>
          <a:prstGeom prst="rect">
            <a:avLst/>
          </a:prstGeom>
        </p:spPr>
      </p:pic>
      <p:pic>
        <p:nvPicPr>
          <p:cNvPr id="9" name="Slika 8">
            <a:extLst>
              <a:ext uri="{FF2B5EF4-FFF2-40B4-BE49-F238E27FC236}">
                <a16:creationId xmlns:a16="http://schemas.microsoft.com/office/drawing/2014/main" id="{224E120F-D41E-4701-A66E-7771185B88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3044" y="1116335"/>
            <a:ext cx="1656184" cy="564137"/>
          </a:xfrm>
          <a:prstGeom prst="rect">
            <a:avLst/>
          </a:prstGeom>
        </p:spPr>
      </p:pic>
      <p:pic>
        <p:nvPicPr>
          <p:cNvPr id="11" name="Slika 10">
            <a:extLst>
              <a:ext uri="{FF2B5EF4-FFF2-40B4-BE49-F238E27FC236}">
                <a16:creationId xmlns:a16="http://schemas.microsoft.com/office/drawing/2014/main" id="{8218A2DB-09FC-45AA-A241-5BF26B99F5E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30" y="5652839"/>
            <a:ext cx="2303723" cy="136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75785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>
            <a:extLst>
              <a:ext uri="{FF2B5EF4-FFF2-40B4-BE49-F238E27FC236}">
                <a16:creationId xmlns:a16="http://schemas.microsoft.com/office/drawing/2014/main" id="{3D14125B-6EF6-4564-8CF9-3E81CE0059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132" y="756295"/>
            <a:ext cx="6696744" cy="2728303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477A754B-D367-44C1-B8CC-8979E3803C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4852" y="2772519"/>
            <a:ext cx="3650427" cy="4196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61257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>
            <a:extLst>
              <a:ext uri="{FF2B5EF4-FFF2-40B4-BE49-F238E27FC236}">
                <a16:creationId xmlns:a16="http://schemas.microsoft.com/office/drawing/2014/main" id="{F2727E5C-2088-4714-93B8-082E87894E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777" y="2412479"/>
            <a:ext cx="10001846" cy="343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64481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avokutnik 6">
            <a:extLst>
              <a:ext uri="{FF2B5EF4-FFF2-40B4-BE49-F238E27FC236}">
                <a16:creationId xmlns:a16="http://schemas.microsoft.com/office/drawing/2014/main" id="{1CF018EA-4857-4885-B54F-1654B834BC54}"/>
              </a:ext>
            </a:extLst>
          </p:cNvPr>
          <p:cNvSpPr/>
          <p:nvPr/>
        </p:nvSpPr>
        <p:spPr>
          <a:xfrm>
            <a:off x="306140" y="324247"/>
            <a:ext cx="38290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bs-Latn-BA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AB PREFABRIKOVANI PARAPET </a:t>
            </a:r>
            <a:endParaRPr lang="hr-HR" b="1" baseline="30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5F1FDE-9123-A388-E3B2-411789A2699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950" y="749874"/>
            <a:ext cx="6302076" cy="3813714"/>
          </a:xfrm>
          <a:prstGeom prst="rect">
            <a:avLst/>
          </a:prstGeom>
        </p:spPr>
      </p:pic>
      <p:pic>
        <p:nvPicPr>
          <p:cNvPr id="8" name="Slika 4">
            <a:extLst>
              <a:ext uri="{FF2B5EF4-FFF2-40B4-BE49-F238E27FC236}">
                <a16:creationId xmlns:a16="http://schemas.microsoft.com/office/drawing/2014/main" id="{0A001A3C-4517-8DB8-3A0C-445D3C7860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812" y="4153851"/>
            <a:ext cx="4844428" cy="28280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13F388D-0BF3-45E6-DA4D-94E9FBD16E0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33" y="3315647"/>
            <a:ext cx="5638091" cy="341731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23FE6B3-5184-F870-FA1C-05ADFA8E59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2417" y="828303"/>
            <a:ext cx="3829062" cy="193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12795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>
            <a:extLst>
              <a:ext uri="{FF2B5EF4-FFF2-40B4-BE49-F238E27FC236}">
                <a16:creationId xmlns:a16="http://schemas.microsoft.com/office/drawing/2014/main" id="{98F37D10-13C7-4354-9D13-A069255450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78" y="1260351"/>
            <a:ext cx="10243244" cy="5761825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2C829E56-C227-4AD3-B566-C3A5685CDD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56" y="396255"/>
            <a:ext cx="4577258" cy="2505209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A9E08B2B-F405-4AE7-A8BC-3D8C89E4222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4932" y="4716735"/>
            <a:ext cx="2952610" cy="2214458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id="{3DFC9282-BFFE-473E-9D5D-FEAE40F806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8027" y="1404367"/>
            <a:ext cx="2826420" cy="1818242"/>
          </a:xfrm>
          <a:prstGeom prst="rect">
            <a:avLst/>
          </a:prstGeom>
        </p:spPr>
      </p:pic>
      <p:pic>
        <p:nvPicPr>
          <p:cNvPr id="10" name="Slika 9">
            <a:extLst>
              <a:ext uri="{FF2B5EF4-FFF2-40B4-BE49-F238E27FC236}">
                <a16:creationId xmlns:a16="http://schemas.microsoft.com/office/drawing/2014/main" id="{527506B3-A8CC-41B6-A5FB-8AAF4C0A33F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93" y="5076775"/>
            <a:ext cx="2472558" cy="1854418"/>
          </a:xfrm>
          <a:prstGeom prst="rect">
            <a:avLst/>
          </a:prstGeom>
        </p:spPr>
      </p:pic>
      <p:sp>
        <p:nvSpPr>
          <p:cNvPr id="11" name="Pravokutnik 10">
            <a:extLst>
              <a:ext uri="{FF2B5EF4-FFF2-40B4-BE49-F238E27FC236}">
                <a16:creationId xmlns:a16="http://schemas.microsoft.com/office/drawing/2014/main" id="{104B0347-DE17-4071-945F-45EFFD6BFC3E}"/>
              </a:ext>
            </a:extLst>
          </p:cNvPr>
          <p:cNvSpPr/>
          <p:nvPr/>
        </p:nvSpPr>
        <p:spPr>
          <a:xfrm>
            <a:off x="378148" y="26923"/>
            <a:ext cx="41392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bs-Latn-BA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SORTIRNICA – BIOGRAD NA MORU</a:t>
            </a:r>
            <a:endParaRPr lang="hr-HR" b="1" baseline="30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90535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>
            <a:extLst>
              <a:ext uri="{FF2B5EF4-FFF2-40B4-BE49-F238E27FC236}">
                <a16:creationId xmlns:a16="http://schemas.microsoft.com/office/drawing/2014/main" id="{FAA4B967-B9AF-4899-A60A-749B6AB96D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705" y="715788"/>
            <a:ext cx="5328592" cy="2904978"/>
          </a:xfrm>
          <a:prstGeom prst="rect">
            <a:avLst/>
          </a:prstGeom>
        </p:spPr>
      </p:pic>
      <p:pic>
        <p:nvPicPr>
          <p:cNvPr id="3" name="Slika 2">
            <a:extLst>
              <a:ext uri="{FF2B5EF4-FFF2-40B4-BE49-F238E27FC236}">
                <a16:creationId xmlns:a16="http://schemas.microsoft.com/office/drawing/2014/main" id="{ECC4915B-0236-44B5-B673-055E0BB18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5774" y="1692399"/>
            <a:ext cx="4994518" cy="2716976"/>
          </a:xfrm>
          <a:prstGeom prst="rect">
            <a:avLst/>
          </a:prstGeom>
        </p:spPr>
      </p:pic>
      <p:pic>
        <p:nvPicPr>
          <p:cNvPr id="4" name="Slika 3">
            <a:extLst>
              <a:ext uri="{FF2B5EF4-FFF2-40B4-BE49-F238E27FC236}">
                <a16:creationId xmlns:a16="http://schemas.microsoft.com/office/drawing/2014/main" id="{2FDCE3D7-2C86-48DA-979A-DF606205F3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75092" y="752731"/>
            <a:ext cx="848070" cy="763910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C6D8E3F6-2066-47A8-BB7F-873E85CC94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0209" y="5152375"/>
            <a:ext cx="3522336" cy="1768801"/>
          </a:xfrm>
          <a:prstGeom prst="rect">
            <a:avLst/>
          </a:prstGeom>
        </p:spPr>
      </p:pic>
      <p:sp>
        <p:nvSpPr>
          <p:cNvPr id="6" name="Pravokutnik 5">
            <a:extLst>
              <a:ext uri="{FF2B5EF4-FFF2-40B4-BE49-F238E27FC236}">
                <a16:creationId xmlns:a16="http://schemas.microsoft.com/office/drawing/2014/main" id="{786F2950-98A4-484D-ACFD-231FB24005E6}"/>
              </a:ext>
            </a:extLst>
          </p:cNvPr>
          <p:cNvSpPr/>
          <p:nvPr/>
        </p:nvSpPr>
        <p:spPr>
          <a:xfrm>
            <a:off x="395212" y="86504"/>
            <a:ext cx="50193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bs-Latn-BA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TEHNIČKI PREGLED LOGOO - DOMŽALE</a:t>
            </a:r>
            <a:endParaRPr lang="hr-HR" b="1" baseline="30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Slika 7">
            <a:extLst>
              <a:ext uri="{FF2B5EF4-FFF2-40B4-BE49-F238E27FC236}">
                <a16:creationId xmlns:a16="http://schemas.microsoft.com/office/drawing/2014/main" id="{F4EB97BB-C526-4027-A4BF-59204C14909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55" y="4016198"/>
            <a:ext cx="6053954" cy="2904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92881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id="{7F66425E-9538-4974-A123-15AF16F503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196" y="149430"/>
            <a:ext cx="4303366" cy="673111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B1B70C-9B44-64C9-1A57-EF55BE3274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9377" y="900311"/>
            <a:ext cx="4589022" cy="5980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33064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lika 5">
            <a:extLst>
              <a:ext uri="{FF2B5EF4-FFF2-40B4-BE49-F238E27FC236}">
                <a16:creationId xmlns:a16="http://schemas.microsoft.com/office/drawing/2014/main" id="{B917CEA4-86BB-984F-7E7D-61D98B64DC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6340" y="108223"/>
            <a:ext cx="4464496" cy="6811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14903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49"/>
          <a:stretch/>
        </p:blipFill>
        <p:spPr>
          <a:xfrm>
            <a:off x="1674292" y="684287"/>
            <a:ext cx="6192688" cy="62134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641022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396" y="468263"/>
            <a:ext cx="4544586" cy="64292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4594890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32" y="684287"/>
            <a:ext cx="9198471" cy="6502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48151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32" y="684287"/>
            <a:ext cx="9163124" cy="647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30961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40" y="684287"/>
            <a:ext cx="9163124" cy="647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46435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48" y="756295"/>
            <a:ext cx="8875092" cy="6273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07981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32" y="531962"/>
            <a:ext cx="9289032" cy="656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06538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24" y="756295"/>
            <a:ext cx="9001000" cy="6362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65963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32" y="756295"/>
            <a:ext cx="9019108" cy="6375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090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172" y="756295"/>
            <a:ext cx="8659068" cy="6120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110144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24" y="612279"/>
            <a:ext cx="9307140" cy="6578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49826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172" y="756295"/>
            <a:ext cx="8875092" cy="6273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4087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40" y="684287"/>
            <a:ext cx="8640960" cy="6107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52535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88" y="684287"/>
            <a:ext cx="8731076" cy="6171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07298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172" y="612279"/>
            <a:ext cx="8947100" cy="6324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2461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24" y="684287"/>
            <a:ext cx="9163124" cy="647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43146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" y="0"/>
            <a:ext cx="10686910" cy="7561263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  <a:ln w="9525">
          <a:noFill/>
          <a:miter lim="800000"/>
          <a:headEnd/>
          <a:tailEnd/>
        </a:ln>
      </a:spPr>
      <a:bodyPr lIns="99569" tIns="49785" rIns="99569" bIns="49785">
        <a:spAutoFit/>
      </a:bodyPr>
      <a:lstStyle>
        <a:defPPr>
          <a:spcBef>
            <a:spcPct val="50000"/>
          </a:spcBef>
          <a:defRPr sz="2000" b="1" dirty="0">
            <a:effectLst>
              <a:outerShdw blurRad="38100" dist="38100" dir="2700000" algn="tl">
                <a:srgbClr val="808080"/>
              </a:outerShdw>
            </a:effectLst>
            <a:latin typeface="Times New Roman" pitchFamily="18" charset="0"/>
            <a:cs typeface="Times New Roman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10624</TotalTime>
  <Words>486</Words>
  <Application>Microsoft Office PowerPoint</Application>
  <PresentationFormat>Custom</PresentationFormat>
  <Paragraphs>152</Paragraphs>
  <Slides>80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80</vt:i4>
      </vt:variant>
    </vt:vector>
  </HeadingPairs>
  <TitlesOfParts>
    <vt:vector size="84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Banja Luka, BiH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Emir Colo</dc:creator>
  <cp:lastModifiedBy>Selma Širbegović</cp:lastModifiedBy>
  <cp:revision>871</cp:revision>
  <cp:lastPrinted>2017-04-27T09:52:21Z</cp:lastPrinted>
  <dcterms:created xsi:type="dcterms:W3CDTF">2010-06-08T06:49:07Z</dcterms:created>
  <dcterms:modified xsi:type="dcterms:W3CDTF">2026-10-19T13:11:54Z</dcterms:modified>
</cp:coreProperties>
</file>